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78"/>
  </p:notesMasterIdLst>
  <p:handoutMasterIdLst>
    <p:handoutMasterId r:id="rId79"/>
  </p:handoutMasterIdLst>
  <p:sldIdLst>
    <p:sldId id="654" r:id="rId2"/>
    <p:sldId id="744" r:id="rId3"/>
    <p:sldId id="872" r:id="rId4"/>
    <p:sldId id="871" r:id="rId5"/>
    <p:sldId id="745" r:id="rId6"/>
    <p:sldId id="895" r:id="rId7"/>
    <p:sldId id="806" r:id="rId8"/>
    <p:sldId id="817" r:id="rId9"/>
    <p:sldId id="822" r:id="rId10"/>
    <p:sldId id="824" r:id="rId11"/>
    <p:sldId id="825" r:id="rId12"/>
    <p:sldId id="827" r:id="rId13"/>
    <p:sldId id="867" r:id="rId14"/>
    <p:sldId id="873" r:id="rId15"/>
    <p:sldId id="874" r:id="rId16"/>
    <p:sldId id="875" r:id="rId17"/>
    <p:sldId id="876" r:id="rId18"/>
    <p:sldId id="828" r:id="rId19"/>
    <p:sldId id="878" r:id="rId20"/>
    <p:sldId id="829" r:id="rId21"/>
    <p:sldId id="877" r:id="rId22"/>
    <p:sldId id="830" r:id="rId23"/>
    <p:sldId id="868" r:id="rId24"/>
    <p:sldId id="831" r:id="rId25"/>
    <p:sldId id="832" r:id="rId26"/>
    <p:sldId id="882" r:id="rId27"/>
    <p:sldId id="834" r:id="rId28"/>
    <p:sldId id="879" r:id="rId29"/>
    <p:sldId id="881" r:id="rId30"/>
    <p:sldId id="880" r:id="rId31"/>
    <p:sldId id="833" r:id="rId32"/>
    <p:sldId id="835" r:id="rId33"/>
    <p:sldId id="836" r:id="rId34"/>
    <p:sldId id="837" r:id="rId35"/>
    <p:sldId id="884" r:id="rId36"/>
    <p:sldId id="885" r:id="rId37"/>
    <p:sldId id="886" r:id="rId38"/>
    <p:sldId id="838" r:id="rId39"/>
    <p:sldId id="839" r:id="rId40"/>
    <p:sldId id="840" r:id="rId41"/>
    <p:sldId id="842" r:id="rId42"/>
    <p:sldId id="841" r:id="rId43"/>
    <p:sldId id="892" r:id="rId44"/>
    <p:sldId id="843" r:id="rId45"/>
    <p:sldId id="844" r:id="rId46"/>
    <p:sldId id="845" r:id="rId47"/>
    <p:sldId id="846" r:id="rId48"/>
    <p:sldId id="847" r:id="rId49"/>
    <p:sldId id="848" r:id="rId50"/>
    <p:sldId id="849" r:id="rId51"/>
    <p:sldId id="850" r:id="rId52"/>
    <p:sldId id="887" r:id="rId53"/>
    <p:sldId id="891" r:id="rId54"/>
    <p:sldId id="851" r:id="rId55"/>
    <p:sldId id="893" r:id="rId56"/>
    <p:sldId id="888" r:id="rId57"/>
    <p:sldId id="889" r:id="rId58"/>
    <p:sldId id="852" r:id="rId59"/>
    <p:sldId id="853" r:id="rId60"/>
    <p:sldId id="854" r:id="rId61"/>
    <p:sldId id="857" r:id="rId62"/>
    <p:sldId id="855" r:id="rId63"/>
    <p:sldId id="856" r:id="rId64"/>
    <p:sldId id="858" r:id="rId65"/>
    <p:sldId id="859" r:id="rId66"/>
    <p:sldId id="860" r:id="rId67"/>
    <p:sldId id="861" r:id="rId68"/>
    <p:sldId id="862" r:id="rId69"/>
    <p:sldId id="863" r:id="rId70"/>
    <p:sldId id="864" r:id="rId71"/>
    <p:sldId id="869" r:id="rId72"/>
    <p:sldId id="865" r:id="rId73"/>
    <p:sldId id="866" r:id="rId74"/>
    <p:sldId id="870" r:id="rId75"/>
    <p:sldId id="730" r:id="rId76"/>
    <p:sldId id="890" r:id="rId77"/>
  </p:sldIdLst>
  <p:sldSz cx="9144000" cy="6858000" type="screen4x3"/>
  <p:notesSz cx="7315200" cy="9601200"/>
  <p:custDataLst>
    <p:tags r:id="rId8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A. Santos" initials="EA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66CC"/>
    <a:srgbClr val="0000FF"/>
    <a:srgbClr val="0066FF"/>
    <a:srgbClr val="CAE3E9"/>
    <a:srgbClr val="ED1B24"/>
    <a:srgbClr val="FF3300"/>
    <a:srgbClr val="FFFFFF"/>
    <a:srgbClr val="996633"/>
    <a:srgbClr val="24A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88113" autoAdjust="0"/>
  </p:normalViewPr>
  <p:slideViewPr>
    <p:cSldViewPr>
      <p:cViewPr varScale="1">
        <p:scale>
          <a:sx n="56" d="100"/>
          <a:sy n="56" d="100"/>
        </p:scale>
        <p:origin x="1416"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39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E4638-FD44-41FA-85C3-B53D528DF347}" type="doc">
      <dgm:prSet loTypeId="urn:microsoft.com/office/officeart/2005/8/layout/equation2" loCatId="relationship" qsTypeId="urn:microsoft.com/office/officeart/2005/8/quickstyle/simple4" qsCatId="simple" csTypeId="urn:microsoft.com/office/officeart/2005/8/colors/accent6_4" csCatId="accent6" phldr="1"/>
      <dgm:spPr/>
    </dgm:pt>
    <dgm:pt modelId="{BEEE102C-62C9-456F-B67E-9D3C64AF1630}">
      <dgm:prSet phldrT="[Text]"/>
      <dgm:spPr/>
      <dgm:t>
        <a:bodyPr/>
        <a:lstStyle/>
        <a:p>
          <a:r>
            <a:rPr lang="en-US" dirty="0" smtClean="0"/>
            <a:t>Income Discrepancy Report</a:t>
          </a:r>
          <a:endParaRPr lang="en-US" dirty="0"/>
        </a:p>
      </dgm:t>
    </dgm:pt>
    <dgm:pt modelId="{8F1E9CAD-2ED7-451E-A745-E10A5190DD53}" type="parTrans" cxnId="{071A531F-9C1A-4BB0-B29B-B8EED44D82AA}">
      <dgm:prSet/>
      <dgm:spPr/>
      <dgm:t>
        <a:bodyPr/>
        <a:lstStyle/>
        <a:p>
          <a:endParaRPr lang="en-US"/>
        </a:p>
      </dgm:t>
    </dgm:pt>
    <dgm:pt modelId="{D91C7ACE-D6D3-4CFE-B18F-B3C6A259B091}" type="sibTrans" cxnId="{071A531F-9C1A-4BB0-B29B-B8EED44D82AA}">
      <dgm:prSet/>
      <dgm:spPr/>
      <dgm:t>
        <a:bodyPr/>
        <a:lstStyle/>
        <a:p>
          <a:endParaRPr lang="en-US" dirty="0"/>
        </a:p>
      </dgm:t>
    </dgm:pt>
    <dgm:pt modelId="{214E5891-DA33-4DAF-972C-F33A6F15DF22}">
      <dgm:prSet phldrT="[Text]"/>
      <dgm:spPr/>
      <dgm:t>
        <a:bodyPr/>
        <a:lstStyle/>
        <a:p>
          <a:r>
            <a:rPr lang="en-US" dirty="0" smtClean="0"/>
            <a:t>Income Report</a:t>
          </a:r>
          <a:endParaRPr lang="en-US" dirty="0"/>
        </a:p>
      </dgm:t>
    </dgm:pt>
    <dgm:pt modelId="{D7908D74-B0B9-4F30-9657-89C6157F54B5}" type="parTrans" cxnId="{6AC1090F-55CD-4BBB-8CBD-2811329AB1B9}">
      <dgm:prSet/>
      <dgm:spPr/>
      <dgm:t>
        <a:bodyPr/>
        <a:lstStyle/>
        <a:p>
          <a:endParaRPr lang="en-US"/>
        </a:p>
      </dgm:t>
    </dgm:pt>
    <dgm:pt modelId="{93834036-EAC4-4AA9-A2EA-B291F469DBFC}" type="sibTrans" cxnId="{6AC1090F-55CD-4BBB-8CBD-2811329AB1B9}">
      <dgm:prSet/>
      <dgm:spPr/>
      <dgm:t>
        <a:bodyPr/>
        <a:lstStyle/>
        <a:p>
          <a:endParaRPr lang="en-US" dirty="0"/>
        </a:p>
      </dgm:t>
    </dgm:pt>
    <dgm:pt modelId="{8FFD8E02-722B-41A1-B0BE-235CBB5073B7}">
      <dgm:prSet phldrT="[Text]"/>
      <dgm:spPr/>
      <dgm:t>
        <a:bodyPr/>
        <a:lstStyle/>
        <a:p>
          <a:r>
            <a:rPr lang="en-US" dirty="0" smtClean="0"/>
            <a:t>Unlocks a bigger picture </a:t>
          </a:r>
          <a:endParaRPr lang="en-US" dirty="0"/>
        </a:p>
      </dgm:t>
    </dgm:pt>
    <dgm:pt modelId="{AD33AA46-7A43-4EA1-9829-211BBABF6328}" type="parTrans" cxnId="{3414F8AE-FA19-4B36-8729-E3CB2840FCA5}">
      <dgm:prSet/>
      <dgm:spPr/>
      <dgm:t>
        <a:bodyPr/>
        <a:lstStyle/>
        <a:p>
          <a:endParaRPr lang="en-US"/>
        </a:p>
      </dgm:t>
    </dgm:pt>
    <dgm:pt modelId="{2B9D7332-DEE5-4409-9124-C7B812278069}" type="sibTrans" cxnId="{3414F8AE-FA19-4B36-8729-E3CB2840FCA5}">
      <dgm:prSet/>
      <dgm:spPr/>
      <dgm:t>
        <a:bodyPr/>
        <a:lstStyle/>
        <a:p>
          <a:endParaRPr lang="en-US"/>
        </a:p>
      </dgm:t>
    </dgm:pt>
    <dgm:pt modelId="{F2880F79-6EAC-483F-A5E7-EE6710C3F5EA}" type="pres">
      <dgm:prSet presAssocID="{85EE4638-FD44-41FA-85C3-B53D528DF347}" presName="Name0" presStyleCnt="0">
        <dgm:presLayoutVars>
          <dgm:dir/>
          <dgm:resizeHandles val="exact"/>
        </dgm:presLayoutVars>
      </dgm:prSet>
      <dgm:spPr/>
    </dgm:pt>
    <dgm:pt modelId="{9AC0A6DC-B6E3-4679-8EB0-66842E103D98}" type="pres">
      <dgm:prSet presAssocID="{85EE4638-FD44-41FA-85C3-B53D528DF347}" presName="vNodes" presStyleCnt="0"/>
      <dgm:spPr/>
    </dgm:pt>
    <dgm:pt modelId="{A4E93DAD-32FD-44C9-9D6D-8FEE0582A7E8}" type="pres">
      <dgm:prSet presAssocID="{BEEE102C-62C9-456F-B67E-9D3C64AF1630}" presName="node" presStyleLbl="node1" presStyleIdx="0" presStyleCnt="3">
        <dgm:presLayoutVars>
          <dgm:bulletEnabled val="1"/>
        </dgm:presLayoutVars>
      </dgm:prSet>
      <dgm:spPr/>
      <dgm:t>
        <a:bodyPr/>
        <a:lstStyle/>
        <a:p>
          <a:endParaRPr lang="en-US"/>
        </a:p>
      </dgm:t>
    </dgm:pt>
    <dgm:pt modelId="{1680EB36-63C5-4D9A-9336-3DA3AAB8F2B0}" type="pres">
      <dgm:prSet presAssocID="{D91C7ACE-D6D3-4CFE-B18F-B3C6A259B091}" presName="spacerT" presStyleCnt="0"/>
      <dgm:spPr/>
    </dgm:pt>
    <dgm:pt modelId="{66E8C215-4E10-44C5-9CFE-16889080E89B}" type="pres">
      <dgm:prSet presAssocID="{D91C7ACE-D6D3-4CFE-B18F-B3C6A259B091}" presName="sibTrans" presStyleLbl="sibTrans2D1" presStyleIdx="0" presStyleCnt="2"/>
      <dgm:spPr/>
      <dgm:t>
        <a:bodyPr/>
        <a:lstStyle/>
        <a:p>
          <a:endParaRPr lang="en-US"/>
        </a:p>
      </dgm:t>
    </dgm:pt>
    <dgm:pt modelId="{B59DC67D-9D6C-4B63-BA07-E16C00091D0E}" type="pres">
      <dgm:prSet presAssocID="{D91C7ACE-D6D3-4CFE-B18F-B3C6A259B091}" presName="spacerB" presStyleCnt="0"/>
      <dgm:spPr/>
    </dgm:pt>
    <dgm:pt modelId="{B0112AFF-FBA3-42AD-9549-EBD57DB42125}" type="pres">
      <dgm:prSet presAssocID="{214E5891-DA33-4DAF-972C-F33A6F15DF22}" presName="node" presStyleLbl="node1" presStyleIdx="1" presStyleCnt="3">
        <dgm:presLayoutVars>
          <dgm:bulletEnabled val="1"/>
        </dgm:presLayoutVars>
      </dgm:prSet>
      <dgm:spPr/>
      <dgm:t>
        <a:bodyPr/>
        <a:lstStyle/>
        <a:p>
          <a:endParaRPr lang="en-US"/>
        </a:p>
      </dgm:t>
    </dgm:pt>
    <dgm:pt modelId="{1B265BCA-A100-41F9-8717-17D5833B4D0C}" type="pres">
      <dgm:prSet presAssocID="{85EE4638-FD44-41FA-85C3-B53D528DF347}" presName="sibTransLast" presStyleLbl="sibTrans2D1" presStyleIdx="1" presStyleCnt="2"/>
      <dgm:spPr/>
      <dgm:t>
        <a:bodyPr/>
        <a:lstStyle/>
        <a:p>
          <a:endParaRPr lang="en-US"/>
        </a:p>
      </dgm:t>
    </dgm:pt>
    <dgm:pt modelId="{579AA298-CD55-4ACF-9845-EA39014C88B4}" type="pres">
      <dgm:prSet presAssocID="{85EE4638-FD44-41FA-85C3-B53D528DF347}" presName="connectorText" presStyleLbl="sibTrans2D1" presStyleIdx="1" presStyleCnt="2"/>
      <dgm:spPr/>
      <dgm:t>
        <a:bodyPr/>
        <a:lstStyle/>
        <a:p>
          <a:endParaRPr lang="en-US"/>
        </a:p>
      </dgm:t>
    </dgm:pt>
    <dgm:pt modelId="{39209F8C-9A83-4E6D-BB87-C45CEB8C6DDE}" type="pres">
      <dgm:prSet presAssocID="{85EE4638-FD44-41FA-85C3-B53D528DF347}" presName="lastNode" presStyleLbl="node1" presStyleIdx="2" presStyleCnt="3">
        <dgm:presLayoutVars>
          <dgm:bulletEnabled val="1"/>
        </dgm:presLayoutVars>
      </dgm:prSet>
      <dgm:spPr/>
      <dgm:t>
        <a:bodyPr/>
        <a:lstStyle/>
        <a:p>
          <a:endParaRPr lang="en-US"/>
        </a:p>
      </dgm:t>
    </dgm:pt>
  </dgm:ptLst>
  <dgm:cxnLst>
    <dgm:cxn modelId="{1BE70265-6D0C-483D-B0A8-13C225ADE5F5}" type="presOf" srcId="{BEEE102C-62C9-456F-B67E-9D3C64AF1630}" destId="{A4E93DAD-32FD-44C9-9D6D-8FEE0582A7E8}" srcOrd="0" destOrd="0" presId="urn:microsoft.com/office/officeart/2005/8/layout/equation2"/>
    <dgm:cxn modelId="{1134E799-8FF6-4A1C-9D05-CE8BBD3F6058}" type="presOf" srcId="{93834036-EAC4-4AA9-A2EA-B291F469DBFC}" destId="{579AA298-CD55-4ACF-9845-EA39014C88B4}" srcOrd="1" destOrd="0" presId="urn:microsoft.com/office/officeart/2005/8/layout/equation2"/>
    <dgm:cxn modelId="{200F948F-0D3E-46E3-8119-C832A516536E}" type="presOf" srcId="{8FFD8E02-722B-41A1-B0BE-235CBB5073B7}" destId="{39209F8C-9A83-4E6D-BB87-C45CEB8C6DDE}" srcOrd="0" destOrd="0" presId="urn:microsoft.com/office/officeart/2005/8/layout/equation2"/>
    <dgm:cxn modelId="{92F26218-6B36-4A7D-B470-9C8945FB0753}" type="presOf" srcId="{93834036-EAC4-4AA9-A2EA-B291F469DBFC}" destId="{1B265BCA-A100-41F9-8717-17D5833B4D0C}" srcOrd="0" destOrd="0" presId="urn:microsoft.com/office/officeart/2005/8/layout/equation2"/>
    <dgm:cxn modelId="{3414F8AE-FA19-4B36-8729-E3CB2840FCA5}" srcId="{85EE4638-FD44-41FA-85C3-B53D528DF347}" destId="{8FFD8E02-722B-41A1-B0BE-235CBB5073B7}" srcOrd="2" destOrd="0" parTransId="{AD33AA46-7A43-4EA1-9829-211BBABF6328}" sibTransId="{2B9D7332-DEE5-4409-9124-C7B812278069}"/>
    <dgm:cxn modelId="{8ED4C933-A80E-4904-B367-9D35A41EDB44}" type="presOf" srcId="{85EE4638-FD44-41FA-85C3-B53D528DF347}" destId="{F2880F79-6EAC-483F-A5E7-EE6710C3F5EA}" srcOrd="0" destOrd="0" presId="urn:microsoft.com/office/officeart/2005/8/layout/equation2"/>
    <dgm:cxn modelId="{6AC1090F-55CD-4BBB-8CBD-2811329AB1B9}" srcId="{85EE4638-FD44-41FA-85C3-B53D528DF347}" destId="{214E5891-DA33-4DAF-972C-F33A6F15DF22}" srcOrd="1" destOrd="0" parTransId="{D7908D74-B0B9-4F30-9657-89C6157F54B5}" sibTransId="{93834036-EAC4-4AA9-A2EA-B291F469DBFC}"/>
    <dgm:cxn modelId="{89CA6E07-F7BD-4FC7-B2FE-A4BBA7372F54}" type="presOf" srcId="{D91C7ACE-D6D3-4CFE-B18F-B3C6A259B091}" destId="{66E8C215-4E10-44C5-9CFE-16889080E89B}" srcOrd="0" destOrd="0" presId="urn:microsoft.com/office/officeart/2005/8/layout/equation2"/>
    <dgm:cxn modelId="{071A531F-9C1A-4BB0-B29B-B8EED44D82AA}" srcId="{85EE4638-FD44-41FA-85C3-B53D528DF347}" destId="{BEEE102C-62C9-456F-B67E-9D3C64AF1630}" srcOrd="0" destOrd="0" parTransId="{8F1E9CAD-2ED7-451E-A745-E10A5190DD53}" sibTransId="{D91C7ACE-D6D3-4CFE-B18F-B3C6A259B091}"/>
    <dgm:cxn modelId="{FF44C5D2-7701-4713-82D2-A269C0EBDCA9}" type="presOf" srcId="{214E5891-DA33-4DAF-972C-F33A6F15DF22}" destId="{B0112AFF-FBA3-42AD-9549-EBD57DB42125}" srcOrd="0" destOrd="0" presId="urn:microsoft.com/office/officeart/2005/8/layout/equation2"/>
    <dgm:cxn modelId="{75A0D905-61EB-4A7F-95A4-8A3661C4AAAE}" type="presParOf" srcId="{F2880F79-6EAC-483F-A5E7-EE6710C3F5EA}" destId="{9AC0A6DC-B6E3-4679-8EB0-66842E103D98}" srcOrd="0" destOrd="0" presId="urn:microsoft.com/office/officeart/2005/8/layout/equation2"/>
    <dgm:cxn modelId="{13B6E85E-39D5-4119-9F0F-6AD81AA48EA2}" type="presParOf" srcId="{9AC0A6DC-B6E3-4679-8EB0-66842E103D98}" destId="{A4E93DAD-32FD-44C9-9D6D-8FEE0582A7E8}" srcOrd="0" destOrd="0" presId="urn:microsoft.com/office/officeart/2005/8/layout/equation2"/>
    <dgm:cxn modelId="{041D3690-9048-4E5A-8815-98ABEBB009FB}" type="presParOf" srcId="{9AC0A6DC-B6E3-4679-8EB0-66842E103D98}" destId="{1680EB36-63C5-4D9A-9336-3DA3AAB8F2B0}" srcOrd="1" destOrd="0" presId="urn:microsoft.com/office/officeart/2005/8/layout/equation2"/>
    <dgm:cxn modelId="{6818A9E6-1411-4E66-9848-E58C7AE9669A}" type="presParOf" srcId="{9AC0A6DC-B6E3-4679-8EB0-66842E103D98}" destId="{66E8C215-4E10-44C5-9CFE-16889080E89B}" srcOrd="2" destOrd="0" presId="urn:microsoft.com/office/officeart/2005/8/layout/equation2"/>
    <dgm:cxn modelId="{D976BF72-3DE0-4EFE-A850-F1C4B1E835B2}" type="presParOf" srcId="{9AC0A6DC-B6E3-4679-8EB0-66842E103D98}" destId="{B59DC67D-9D6C-4B63-BA07-E16C00091D0E}" srcOrd="3" destOrd="0" presId="urn:microsoft.com/office/officeart/2005/8/layout/equation2"/>
    <dgm:cxn modelId="{5C7F2ADB-9F2A-4FAA-9772-77B5A5DEE37B}" type="presParOf" srcId="{9AC0A6DC-B6E3-4679-8EB0-66842E103D98}" destId="{B0112AFF-FBA3-42AD-9549-EBD57DB42125}" srcOrd="4" destOrd="0" presId="urn:microsoft.com/office/officeart/2005/8/layout/equation2"/>
    <dgm:cxn modelId="{CE581929-71D5-4C59-90BF-D6AA095D23D5}" type="presParOf" srcId="{F2880F79-6EAC-483F-A5E7-EE6710C3F5EA}" destId="{1B265BCA-A100-41F9-8717-17D5833B4D0C}" srcOrd="1" destOrd="0" presId="urn:microsoft.com/office/officeart/2005/8/layout/equation2"/>
    <dgm:cxn modelId="{31BA362E-BC5E-49FC-B69D-1388DB176282}" type="presParOf" srcId="{1B265BCA-A100-41F9-8717-17D5833B4D0C}" destId="{579AA298-CD55-4ACF-9845-EA39014C88B4}" srcOrd="0" destOrd="0" presId="urn:microsoft.com/office/officeart/2005/8/layout/equation2"/>
    <dgm:cxn modelId="{64953013-57E3-4A7F-82AB-DF35B9C91AB0}" type="presParOf" srcId="{F2880F79-6EAC-483F-A5E7-EE6710C3F5EA}" destId="{39209F8C-9A83-4E6D-BB87-C45CEB8C6DDE}"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93DAD-32FD-44C9-9D6D-8FEE0582A7E8}">
      <dsp:nvSpPr>
        <dsp:cNvPr id="0" name=""/>
        <dsp:cNvSpPr/>
      </dsp:nvSpPr>
      <dsp:spPr>
        <a:xfrm>
          <a:off x="586239" y="2330"/>
          <a:ext cx="1806697" cy="1806697"/>
        </a:xfrm>
        <a:prstGeom prst="ellipse">
          <a:avLst/>
        </a:prstGeom>
        <a:gradFill rotWithShape="0">
          <a:gsLst>
            <a:gs pos="0">
              <a:schemeClr val="accent6">
                <a:shade val="50000"/>
                <a:hueOff val="0"/>
                <a:satOff val="0"/>
                <a:lumOff val="0"/>
                <a:alphaOff val="0"/>
                <a:shade val="45000"/>
                <a:satMod val="155000"/>
              </a:schemeClr>
            </a:gs>
            <a:gs pos="60000">
              <a:schemeClr val="accent6">
                <a:shade val="50000"/>
                <a:hueOff val="0"/>
                <a:satOff val="0"/>
                <a:lumOff val="0"/>
                <a:alphaOff val="0"/>
                <a:shade val="95000"/>
                <a:satMod val="150000"/>
              </a:schemeClr>
            </a:gs>
            <a:gs pos="100000">
              <a:schemeClr val="accent6">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Income Discrepancy Report</a:t>
          </a:r>
          <a:endParaRPr lang="en-US" sz="1900" kern="1200" dirty="0"/>
        </a:p>
      </dsp:txBody>
      <dsp:txXfrm>
        <a:off x="850824" y="266915"/>
        <a:ext cx="1277527" cy="1277527"/>
      </dsp:txXfrm>
    </dsp:sp>
    <dsp:sp modelId="{66E8C215-4E10-44C5-9CFE-16889080E89B}">
      <dsp:nvSpPr>
        <dsp:cNvPr id="0" name=""/>
        <dsp:cNvSpPr/>
      </dsp:nvSpPr>
      <dsp:spPr>
        <a:xfrm>
          <a:off x="965646" y="1955732"/>
          <a:ext cx="1047884" cy="1047884"/>
        </a:xfrm>
        <a:prstGeom prst="mathPlus">
          <a:avLst/>
        </a:prstGeom>
        <a:gradFill rotWithShape="0">
          <a:gsLst>
            <a:gs pos="0">
              <a:schemeClr val="accent6">
                <a:shade val="90000"/>
                <a:hueOff val="0"/>
                <a:satOff val="0"/>
                <a:lumOff val="0"/>
                <a:alphaOff val="0"/>
                <a:shade val="45000"/>
                <a:satMod val="155000"/>
              </a:schemeClr>
            </a:gs>
            <a:gs pos="60000">
              <a:schemeClr val="accent6">
                <a:shade val="90000"/>
                <a:hueOff val="0"/>
                <a:satOff val="0"/>
                <a:lumOff val="0"/>
                <a:alphaOff val="0"/>
                <a:shade val="95000"/>
                <a:satMod val="150000"/>
              </a:schemeClr>
            </a:gs>
            <a:gs pos="100000">
              <a:schemeClr val="accent6">
                <a:shade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104543" y="2356443"/>
        <a:ext cx="770090" cy="246462"/>
      </dsp:txXfrm>
    </dsp:sp>
    <dsp:sp modelId="{B0112AFF-FBA3-42AD-9549-EBD57DB42125}">
      <dsp:nvSpPr>
        <dsp:cNvPr id="0" name=""/>
        <dsp:cNvSpPr/>
      </dsp:nvSpPr>
      <dsp:spPr>
        <a:xfrm>
          <a:off x="586239" y="3150320"/>
          <a:ext cx="1806697" cy="1806697"/>
        </a:xfrm>
        <a:prstGeom prst="ellipse">
          <a:avLst/>
        </a:prstGeom>
        <a:gradFill rotWithShape="0">
          <a:gsLst>
            <a:gs pos="0">
              <a:schemeClr val="accent6">
                <a:shade val="50000"/>
                <a:hueOff val="-197121"/>
                <a:satOff val="22913"/>
                <a:lumOff val="26913"/>
                <a:alphaOff val="0"/>
                <a:shade val="45000"/>
                <a:satMod val="155000"/>
              </a:schemeClr>
            </a:gs>
            <a:gs pos="60000">
              <a:schemeClr val="accent6">
                <a:shade val="50000"/>
                <a:hueOff val="-197121"/>
                <a:satOff val="22913"/>
                <a:lumOff val="26913"/>
                <a:alphaOff val="0"/>
                <a:shade val="95000"/>
                <a:satMod val="150000"/>
              </a:schemeClr>
            </a:gs>
            <a:gs pos="100000">
              <a:schemeClr val="accent6">
                <a:shade val="50000"/>
                <a:hueOff val="-197121"/>
                <a:satOff val="22913"/>
                <a:lumOff val="2691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Income Report</a:t>
          </a:r>
          <a:endParaRPr lang="en-US" sz="1900" kern="1200" dirty="0"/>
        </a:p>
      </dsp:txBody>
      <dsp:txXfrm>
        <a:off x="850824" y="3414905"/>
        <a:ext cx="1277527" cy="1277527"/>
      </dsp:txXfrm>
    </dsp:sp>
    <dsp:sp modelId="{1B265BCA-A100-41F9-8717-17D5833B4D0C}">
      <dsp:nvSpPr>
        <dsp:cNvPr id="0" name=""/>
        <dsp:cNvSpPr/>
      </dsp:nvSpPr>
      <dsp:spPr>
        <a:xfrm>
          <a:off x="2663942" y="2143628"/>
          <a:ext cx="574529" cy="672091"/>
        </a:xfrm>
        <a:prstGeom prst="rightArrow">
          <a:avLst>
            <a:gd name="adj1" fmla="val 60000"/>
            <a:gd name="adj2" fmla="val 50000"/>
          </a:avLst>
        </a:prstGeom>
        <a:gradFill rotWithShape="0">
          <a:gsLst>
            <a:gs pos="0">
              <a:schemeClr val="accent6">
                <a:shade val="90000"/>
                <a:hueOff val="-314026"/>
                <a:satOff val="8735"/>
                <a:lumOff val="27848"/>
                <a:alphaOff val="0"/>
                <a:shade val="45000"/>
                <a:satMod val="155000"/>
              </a:schemeClr>
            </a:gs>
            <a:gs pos="60000">
              <a:schemeClr val="accent6">
                <a:shade val="90000"/>
                <a:hueOff val="-314026"/>
                <a:satOff val="8735"/>
                <a:lumOff val="27848"/>
                <a:alphaOff val="0"/>
                <a:shade val="95000"/>
                <a:satMod val="150000"/>
              </a:schemeClr>
            </a:gs>
            <a:gs pos="100000">
              <a:schemeClr val="accent6">
                <a:shade val="90000"/>
                <a:hueOff val="-314026"/>
                <a:satOff val="8735"/>
                <a:lumOff val="27848"/>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2663942" y="2278046"/>
        <a:ext cx="402170" cy="403255"/>
      </dsp:txXfrm>
    </dsp:sp>
    <dsp:sp modelId="{39209F8C-9A83-4E6D-BB87-C45CEB8C6DDE}">
      <dsp:nvSpPr>
        <dsp:cNvPr id="0" name=""/>
        <dsp:cNvSpPr/>
      </dsp:nvSpPr>
      <dsp:spPr>
        <a:xfrm>
          <a:off x="3476956" y="672976"/>
          <a:ext cx="3613395" cy="3613395"/>
        </a:xfrm>
        <a:prstGeom prst="ellipse">
          <a:avLst/>
        </a:prstGeom>
        <a:gradFill rotWithShape="0">
          <a:gsLst>
            <a:gs pos="0">
              <a:schemeClr val="accent6">
                <a:shade val="50000"/>
                <a:hueOff val="-197121"/>
                <a:satOff val="22913"/>
                <a:lumOff val="26913"/>
                <a:alphaOff val="0"/>
                <a:shade val="45000"/>
                <a:satMod val="155000"/>
              </a:schemeClr>
            </a:gs>
            <a:gs pos="60000">
              <a:schemeClr val="accent6">
                <a:shade val="50000"/>
                <a:hueOff val="-197121"/>
                <a:satOff val="22913"/>
                <a:lumOff val="26913"/>
                <a:alphaOff val="0"/>
                <a:shade val="95000"/>
                <a:satMod val="150000"/>
              </a:schemeClr>
            </a:gs>
            <a:gs pos="100000">
              <a:schemeClr val="accent6">
                <a:shade val="50000"/>
                <a:hueOff val="-197121"/>
                <a:satOff val="22913"/>
                <a:lumOff val="2691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Unlocks a bigger picture </a:t>
          </a:r>
          <a:endParaRPr lang="en-US" sz="5700" kern="1200" dirty="0"/>
        </a:p>
      </dsp:txBody>
      <dsp:txXfrm>
        <a:off x="4006125" y="1202145"/>
        <a:ext cx="2555057" cy="25550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19"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93220"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93221"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AF4C0AA5-AD25-4F11-98F1-D7915D1C71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621"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621" eaLnBrk="1" hangingPunct="1">
              <a:defRPr sz="120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32183" y="4559587"/>
            <a:ext cx="5850835" cy="4321852"/>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621" eaLnBrk="1" hangingPunct="1">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621" eaLnBrk="1" hangingPunct="1">
              <a:defRPr sz="1200"/>
            </a:lvl1pPr>
          </a:lstStyle>
          <a:p>
            <a:pPr>
              <a:defRPr/>
            </a:pPr>
            <a:fld id="{13B107B4-1188-4F60-A6A7-CDC22EA92FE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Arial" panose="020B0604020202020204" pitchFamily="34" charset="0"/>
              </a:defRPr>
            </a:lvl1pPr>
            <a:lvl2pPr marL="770662" indent="-296408" defTabSz="966621">
              <a:spcBef>
                <a:spcPct val="30000"/>
              </a:spcBef>
              <a:defRPr sz="1200">
                <a:solidFill>
                  <a:schemeClr val="tx1"/>
                </a:solidFill>
                <a:latin typeface="Arial" panose="020B0604020202020204" pitchFamily="34" charset="0"/>
              </a:defRPr>
            </a:lvl2pPr>
            <a:lvl3pPr marL="1185634" indent="-237127" defTabSz="966621">
              <a:spcBef>
                <a:spcPct val="30000"/>
              </a:spcBef>
              <a:defRPr sz="1200">
                <a:solidFill>
                  <a:schemeClr val="tx1"/>
                </a:solidFill>
                <a:latin typeface="Arial" panose="020B0604020202020204" pitchFamily="34" charset="0"/>
              </a:defRPr>
            </a:lvl3pPr>
            <a:lvl4pPr marL="1659887" indent="-237127" defTabSz="966621">
              <a:spcBef>
                <a:spcPct val="30000"/>
              </a:spcBef>
              <a:defRPr sz="1200">
                <a:solidFill>
                  <a:schemeClr val="tx1"/>
                </a:solidFill>
                <a:latin typeface="Arial" panose="020B0604020202020204" pitchFamily="34" charset="0"/>
              </a:defRPr>
            </a:lvl4pPr>
            <a:lvl5pPr marL="2134141" indent="-237127" defTabSz="966621">
              <a:spcBef>
                <a:spcPct val="30000"/>
              </a:spcBef>
              <a:defRPr sz="1200">
                <a:solidFill>
                  <a:schemeClr val="tx1"/>
                </a:solidFill>
                <a:latin typeface="Arial" panose="020B0604020202020204" pitchFamily="34" charset="0"/>
              </a:defRPr>
            </a:lvl5pPr>
            <a:lvl6pPr marL="2608395" indent="-237127" defTabSz="966621"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66621"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66621"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666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849784-698F-4232-A90D-9B803A6A7557}" type="slidenum">
              <a:rPr lang="en-US" altLang="en-US" smtClean="0"/>
              <a:pPr>
                <a:spcBef>
                  <a:spcPct val="0"/>
                </a:spcBef>
              </a:pPr>
              <a:t>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en-US" dirty="0" smtClean="0">
                <a:latin typeface="Arial" panose="020B0604020202020204" pitchFamily="34" charset="0"/>
              </a:rPr>
              <a:t>Welcome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4974"/>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Arial" panose="020B0604020202020204" pitchFamily="34" charset="0"/>
              </a:defRPr>
            </a:lvl1pPr>
            <a:lvl2pPr marL="770662" indent="-296408" defTabSz="966621">
              <a:spcBef>
                <a:spcPct val="30000"/>
              </a:spcBef>
              <a:defRPr sz="1200">
                <a:solidFill>
                  <a:schemeClr val="tx1"/>
                </a:solidFill>
                <a:latin typeface="Arial" panose="020B0604020202020204" pitchFamily="34" charset="0"/>
              </a:defRPr>
            </a:lvl2pPr>
            <a:lvl3pPr marL="1185634" indent="-237127" defTabSz="966621">
              <a:spcBef>
                <a:spcPct val="30000"/>
              </a:spcBef>
              <a:defRPr sz="1200">
                <a:solidFill>
                  <a:schemeClr val="tx1"/>
                </a:solidFill>
                <a:latin typeface="Arial" panose="020B0604020202020204" pitchFamily="34" charset="0"/>
              </a:defRPr>
            </a:lvl3pPr>
            <a:lvl4pPr marL="1659887" indent="-237127" defTabSz="966621">
              <a:spcBef>
                <a:spcPct val="30000"/>
              </a:spcBef>
              <a:defRPr sz="1200">
                <a:solidFill>
                  <a:schemeClr val="tx1"/>
                </a:solidFill>
                <a:latin typeface="Arial" panose="020B0604020202020204" pitchFamily="34" charset="0"/>
              </a:defRPr>
            </a:lvl4pPr>
            <a:lvl5pPr marL="2134141" indent="-237127" defTabSz="966621">
              <a:spcBef>
                <a:spcPct val="30000"/>
              </a:spcBef>
              <a:defRPr sz="1200">
                <a:solidFill>
                  <a:schemeClr val="tx1"/>
                </a:solidFill>
                <a:latin typeface="Arial" panose="020B0604020202020204" pitchFamily="34" charset="0"/>
              </a:defRPr>
            </a:lvl5pPr>
            <a:lvl6pPr marL="2608395" indent="-237127" defTabSz="966621"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66621"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66621"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666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75</a:t>
            </a:fld>
            <a:endParaRPr lang="en-US" altLang="en-US" dirty="0" smtClean="0"/>
          </a:p>
        </p:txBody>
      </p:sp>
    </p:spTree>
    <p:extLst>
      <p:ext uri="{BB962C8B-B14F-4D97-AF65-F5344CB8AC3E}">
        <p14:creationId xmlns:p14="http://schemas.microsoft.com/office/powerpoint/2010/main" val="132337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4974"/>
            <a:endParaRPr lang="en-US"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spcBef>
                <a:spcPct val="30000"/>
              </a:spcBef>
              <a:defRPr sz="1200">
                <a:solidFill>
                  <a:schemeClr val="tx1"/>
                </a:solidFill>
                <a:latin typeface="Arial" panose="020B0604020202020204" pitchFamily="34" charset="0"/>
              </a:defRPr>
            </a:lvl1pPr>
            <a:lvl2pPr marL="770662" indent="-296408" defTabSz="966621">
              <a:spcBef>
                <a:spcPct val="30000"/>
              </a:spcBef>
              <a:defRPr sz="1200">
                <a:solidFill>
                  <a:schemeClr val="tx1"/>
                </a:solidFill>
                <a:latin typeface="Arial" panose="020B0604020202020204" pitchFamily="34" charset="0"/>
              </a:defRPr>
            </a:lvl2pPr>
            <a:lvl3pPr marL="1185634" indent="-237127" defTabSz="966621">
              <a:spcBef>
                <a:spcPct val="30000"/>
              </a:spcBef>
              <a:defRPr sz="1200">
                <a:solidFill>
                  <a:schemeClr val="tx1"/>
                </a:solidFill>
                <a:latin typeface="Arial" panose="020B0604020202020204" pitchFamily="34" charset="0"/>
              </a:defRPr>
            </a:lvl3pPr>
            <a:lvl4pPr marL="1659887" indent="-237127" defTabSz="966621">
              <a:spcBef>
                <a:spcPct val="30000"/>
              </a:spcBef>
              <a:defRPr sz="1200">
                <a:solidFill>
                  <a:schemeClr val="tx1"/>
                </a:solidFill>
                <a:latin typeface="Arial" panose="020B0604020202020204" pitchFamily="34" charset="0"/>
              </a:defRPr>
            </a:lvl4pPr>
            <a:lvl5pPr marL="2134141" indent="-237127" defTabSz="966621">
              <a:spcBef>
                <a:spcPct val="30000"/>
              </a:spcBef>
              <a:defRPr sz="1200">
                <a:solidFill>
                  <a:schemeClr val="tx1"/>
                </a:solidFill>
                <a:latin typeface="Arial" panose="020B0604020202020204" pitchFamily="34" charset="0"/>
              </a:defRPr>
            </a:lvl5pPr>
            <a:lvl6pPr marL="2608395" indent="-237127" defTabSz="966621" eaLnBrk="0" fontAlgn="base" hangingPunct="0">
              <a:spcBef>
                <a:spcPct val="30000"/>
              </a:spcBef>
              <a:spcAft>
                <a:spcPct val="0"/>
              </a:spcAft>
              <a:defRPr sz="1200">
                <a:solidFill>
                  <a:schemeClr val="tx1"/>
                </a:solidFill>
                <a:latin typeface="Arial" panose="020B0604020202020204" pitchFamily="34" charset="0"/>
              </a:defRPr>
            </a:lvl6pPr>
            <a:lvl7pPr marL="3082648" indent="-237127" defTabSz="966621" eaLnBrk="0" fontAlgn="base" hangingPunct="0">
              <a:spcBef>
                <a:spcPct val="30000"/>
              </a:spcBef>
              <a:spcAft>
                <a:spcPct val="0"/>
              </a:spcAft>
              <a:defRPr sz="1200">
                <a:solidFill>
                  <a:schemeClr val="tx1"/>
                </a:solidFill>
                <a:latin typeface="Arial" panose="020B0604020202020204" pitchFamily="34" charset="0"/>
              </a:defRPr>
            </a:lvl7pPr>
            <a:lvl8pPr marL="3556902" indent="-237127" defTabSz="966621" eaLnBrk="0" fontAlgn="base" hangingPunct="0">
              <a:spcBef>
                <a:spcPct val="30000"/>
              </a:spcBef>
              <a:spcAft>
                <a:spcPct val="0"/>
              </a:spcAft>
              <a:defRPr sz="1200">
                <a:solidFill>
                  <a:schemeClr val="tx1"/>
                </a:solidFill>
                <a:latin typeface="Arial" panose="020B0604020202020204" pitchFamily="34" charset="0"/>
              </a:defRPr>
            </a:lvl8pPr>
            <a:lvl9pPr marL="4031155" indent="-237127" defTabSz="96662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1A659-4099-42BE-A27A-5B4EA9B6D9B2}" type="slidenum">
              <a:rPr lang="en-US" altLang="en-US" smtClean="0"/>
              <a:pPr>
                <a:spcBef>
                  <a:spcPct val="0"/>
                </a:spcBef>
              </a:pPr>
              <a:t>76</a:t>
            </a:fld>
            <a:endParaRPr lang="en-US" altLang="en-US" dirty="0" smtClean="0"/>
          </a:p>
        </p:txBody>
      </p:sp>
    </p:spTree>
    <p:extLst>
      <p:ext uri="{BB962C8B-B14F-4D97-AF65-F5344CB8AC3E}">
        <p14:creationId xmlns:p14="http://schemas.microsoft.com/office/powerpoint/2010/main" val="98589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6"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7" name="Rectangle 6"/>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8" name="Rectangle 15"/>
          <p:cNvSpPr>
            <a:spLocks noGrp="1"/>
          </p:cNvSpPr>
          <p:nvPr>
            <p:ph type="sldNum" sz="quarter" idx="10"/>
          </p:nvPr>
        </p:nvSpPr>
        <p:spPr>
          <a:xfrm>
            <a:off x="6477000" y="6477000"/>
            <a:ext cx="1020763" cy="304800"/>
          </a:xfrm>
        </p:spPr>
        <p:txBody>
          <a:bodyPr/>
          <a:lstStyle>
            <a:lvl1pPr>
              <a:defRPr/>
            </a:lvl1pPr>
          </a:lstStyle>
          <a:p>
            <a:pPr>
              <a:defRPr/>
            </a:pPr>
            <a:fld id="{90624450-D2D2-43CC-9D92-41E1C7420F5F}" type="slidenum">
              <a:rPr lang="en-US" altLang="en-US"/>
              <a:pPr>
                <a:defRPr/>
              </a:pPr>
              <a:t>‹#›</a:t>
            </a:fld>
            <a:endParaRPr lang="en-US" altLang="en-US" dirty="0"/>
          </a:p>
        </p:txBody>
      </p:sp>
      <p:sp>
        <p:nvSpPr>
          <p:cNvPr id="9" name="Rectangle 16"/>
          <p:cNvSpPr>
            <a:spLocks noGrp="1"/>
          </p:cNvSpPr>
          <p:nvPr>
            <p:ph type="ftr" sz="quarter" idx="11"/>
          </p:nvPr>
        </p:nvSpPr>
        <p:spPr/>
        <p:txBody>
          <a:bodyPr/>
          <a:lstStyle>
            <a:lvl1pPr>
              <a:defRPr/>
            </a:lvl1pPr>
            <a:extLst/>
          </a:lstStyle>
          <a:p>
            <a:pPr>
              <a:defRPr/>
            </a:pPr>
            <a:endParaRPr lang="en-US" dirty="0"/>
          </a:p>
        </p:txBody>
      </p:sp>
      <p:sp>
        <p:nvSpPr>
          <p:cNvPr id="10" name="Date Placeholder 9"/>
          <p:cNvSpPr>
            <a:spLocks noGrp="1"/>
          </p:cNvSpPr>
          <p:nvPr>
            <p:ph type="dt" sz="half" idx="12"/>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Tree>
    <p:extLst>
      <p:ext uri="{BB962C8B-B14F-4D97-AF65-F5344CB8AC3E}">
        <p14:creationId xmlns:p14="http://schemas.microsoft.com/office/powerpoint/2010/main" val="44476251"/>
      </p:ext>
    </p:extLst>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2"/>
          </p:nvPr>
        </p:nvSpPr>
        <p:spPr/>
        <p:txBody>
          <a:bodyPr/>
          <a:lstStyle>
            <a:lvl1pPr>
              <a:defRPr/>
            </a:lvl1pPr>
          </a:lstStyle>
          <a:p>
            <a:pPr>
              <a:defRPr/>
            </a:pPr>
            <a:endParaRPr lang="en-US" dirty="0"/>
          </a:p>
        </p:txBody>
      </p:sp>
      <p:sp>
        <p:nvSpPr>
          <p:cNvPr id="10" name="Rectangle 6"/>
          <p:cNvSpPr>
            <a:spLocks noGrp="1"/>
          </p:cNvSpPr>
          <p:nvPr>
            <p:ph type="sldNum" sz="quarter" idx="23"/>
          </p:nvPr>
        </p:nvSpPr>
        <p:spPr/>
        <p:txBody>
          <a:bodyPr/>
          <a:lstStyle>
            <a:lvl1pPr>
              <a:defRPr/>
            </a:lvl1pPr>
          </a:lstStyle>
          <a:p>
            <a:pPr>
              <a:defRPr/>
            </a:pPr>
            <a:fld id="{DF971050-E2D2-4757-B34A-8EC0C255CF42}" type="slidenum">
              <a:rPr lang="en-US" altLang="en-US"/>
              <a:pPr>
                <a:defRPr/>
              </a:pPr>
              <a:t>‹#›</a:t>
            </a:fld>
            <a:endParaRPr lang="en-US" altLang="en-US" dirty="0"/>
          </a:p>
        </p:txBody>
      </p:sp>
      <p:sp>
        <p:nvSpPr>
          <p:cNvPr id="11"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3857017930"/>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16"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9"/>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2"/>
          </p:nvPr>
        </p:nvSpPr>
        <p:spPr/>
        <p:txBody>
          <a:bodyPr/>
          <a:lstStyle>
            <a:lvl1pPr>
              <a:defRPr/>
            </a:lvl1pPr>
          </a:lstStyle>
          <a:p>
            <a:pPr>
              <a:defRPr/>
            </a:pPr>
            <a:endParaRPr lang="en-US" dirty="0"/>
          </a:p>
        </p:txBody>
      </p:sp>
      <p:sp>
        <p:nvSpPr>
          <p:cNvPr id="12" name="Rectangle 6"/>
          <p:cNvSpPr>
            <a:spLocks noGrp="1"/>
          </p:cNvSpPr>
          <p:nvPr>
            <p:ph type="sldNum" sz="quarter" idx="23"/>
          </p:nvPr>
        </p:nvSpPr>
        <p:spPr/>
        <p:txBody>
          <a:bodyPr/>
          <a:lstStyle>
            <a:lvl1pPr>
              <a:defRPr/>
            </a:lvl1pPr>
          </a:lstStyle>
          <a:p>
            <a:pPr>
              <a:defRPr/>
            </a:pPr>
            <a:fld id="{61F69438-A97A-44FC-B615-69EA325299BC}" type="slidenum">
              <a:rPr lang="en-US" altLang="en-US"/>
              <a:pPr>
                <a:defRPr/>
              </a:pPr>
              <a:t>‹#›</a:t>
            </a:fld>
            <a:endParaRPr lang="en-US" altLang="en-US" dirty="0"/>
          </a:p>
        </p:txBody>
      </p:sp>
      <p:sp>
        <p:nvSpPr>
          <p:cNvPr id="13" name="Rectangle 1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699136888"/>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smtClean="0"/>
              <a:t>Click to edit Master title style</a:t>
            </a:r>
            <a:endParaRPr lang="en-US"/>
          </a:p>
        </p:txBody>
      </p:sp>
      <p:sp>
        <p:nvSpPr>
          <p:cNvPr id="10"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8" name="Rectangle 11"/>
          <p:cNvSpPr>
            <a:spLocks noGrp="1"/>
          </p:cNvSpPr>
          <p:nvPr>
            <p:ph sz="quarter" idx="16"/>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18"/>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20"/>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6" name="Rectangle 6"/>
          <p:cNvSpPr>
            <a:spLocks noGrp="1"/>
          </p:cNvSpPr>
          <p:nvPr>
            <p:ph type="sldNum" sz="quarter" idx="22"/>
          </p:nvPr>
        </p:nvSpPr>
        <p:spPr/>
        <p:txBody>
          <a:bodyPr/>
          <a:lstStyle>
            <a:lvl1pPr>
              <a:defRPr/>
            </a:lvl1pPr>
          </a:lstStyle>
          <a:p>
            <a:pPr>
              <a:defRPr/>
            </a:pPr>
            <a:fld id="{89B7EBED-40DE-4E01-9B7D-5238DD2C16C8}"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3745240857"/>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18" name="Rectangle 8"/>
          <p:cNvSpPr>
            <a:spLocks noGrp="1"/>
          </p:cNvSpPr>
          <p:nvPr>
            <p:ph type="body" sz="quarter" idx="13"/>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1" name="Rectangle 11"/>
          <p:cNvSpPr>
            <a:spLocks noGrp="1"/>
          </p:cNvSpPr>
          <p:nvPr>
            <p:ph sz="quarter" idx="15"/>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0" name="Rectangle 11"/>
          <p:cNvSpPr>
            <a:spLocks noGrp="1"/>
          </p:cNvSpPr>
          <p:nvPr>
            <p:ph sz="quarter" idx="16"/>
          </p:nvPr>
        </p:nvSpPr>
        <p:spPr>
          <a:xfrm>
            <a:off x="3048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8"/>
          </p:nvPr>
        </p:nvSpPr>
        <p:spPr>
          <a:xfrm>
            <a:off x="3017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0"/>
          </p:nvPr>
        </p:nvSpPr>
        <p:spPr>
          <a:xfrm>
            <a:off x="3048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dirty="0"/>
          </a:p>
        </p:txBody>
      </p:sp>
      <p:sp>
        <p:nvSpPr>
          <p:cNvPr id="12" name="Rectangle 6"/>
          <p:cNvSpPr>
            <a:spLocks noGrp="1"/>
          </p:cNvSpPr>
          <p:nvPr>
            <p:ph type="sldNum" sz="quarter" idx="22"/>
          </p:nvPr>
        </p:nvSpPr>
        <p:spPr/>
        <p:txBody>
          <a:bodyPr/>
          <a:lstStyle>
            <a:lvl1pPr>
              <a:defRPr/>
            </a:lvl1pPr>
          </a:lstStyle>
          <a:p>
            <a:pPr>
              <a:defRPr/>
            </a:pPr>
            <a:fld id="{BFB33526-49E1-41A4-9E11-B8F92EC0D09B}" type="slidenum">
              <a:rPr lang="en-US" altLang="en-US"/>
              <a:pPr>
                <a:defRPr/>
              </a:pPr>
              <a:t>‹#›</a:t>
            </a:fld>
            <a:endParaRPr lang="en-US" altLang="en-US" dirty="0"/>
          </a:p>
        </p:txBody>
      </p:sp>
      <p:sp>
        <p:nvSpPr>
          <p:cNvPr id="17" name="Rectangle 12"/>
          <p:cNvSpPr>
            <a:spLocks noGrp="1"/>
          </p:cNvSpPr>
          <p:nvPr>
            <p:ph type="ftr" sz="quarter" idx="23"/>
          </p:nvPr>
        </p:nvSpPr>
        <p:spPr/>
        <p:txBody>
          <a:bodyPr/>
          <a:lstStyle>
            <a:lvl1pPr>
              <a:defRPr/>
            </a:lvl1pPr>
          </a:lstStyle>
          <a:p>
            <a:pPr>
              <a:defRPr/>
            </a:pPr>
            <a:endParaRPr lang="en-US" dirty="0"/>
          </a:p>
        </p:txBody>
      </p:sp>
    </p:spTree>
    <p:extLst>
      <p:ext uri="{BB962C8B-B14F-4D97-AF65-F5344CB8AC3E}">
        <p14:creationId xmlns:p14="http://schemas.microsoft.com/office/powerpoint/2010/main" val="201553508"/>
      </p:ext>
    </p:extLst>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smtClean="0"/>
              <a:t>Click to edit Master title style</a:t>
            </a:r>
            <a:endParaRPr lang="en-US"/>
          </a:p>
        </p:txBody>
      </p:sp>
      <p:sp>
        <p:nvSpPr>
          <p:cNvPr id="23"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4"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9" name="Rectangle 11"/>
          <p:cNvSpPr>
            <a:spLocks noGrp="1"/>
          </p:cNvSpPr>
          <p:nvPr>
            <p:ph sz="quarter" idx="18"/>
          </p:nvPr>
        </p:nvSpPr>
        <p:spPr>
          <a:xfrm>
            <a:off x="4419600"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2" name="Rectangle 11"/>
          <p:cNvSpPr>
            <a:spLocks noGrp="1"/>
          </p:cNvSpPr>
          <p:nvPr>
            <p:ph sz="quarter" idx="20"/>
          </p:nvPr>
        </p:nvSpPr>
        <p:spPr>
          <a:xfrm>
            <a:off x="4416552"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34" name="Rectangle 11"/>
          <p:cNvSpPr>
            <a:spLocks noGrp="1"/>
          </p:cNvSpPr>
          <p:nvPr>
            <p:ph sz="quarter" idx="22"/>
          </p:nvPr>
        </p:nvSpPr>
        <p:spPr>
          <a:xfrm>
            <a:off x="4419600"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4"/>
          <p:cNvSpPr>
            <a:spLocks noGrp="1"/>
          </p:cNvSpPr>
          <p:nvPr>
            <p:ph type="dt" sz="half" idx="23"/>
          </p:nvPr>
        </p:nvSpPr>
        <p:spPr/>
        <p:txBody>
          <a:bodyPr/>
          <a:lstStyle>
            <a:lvl1pPr>
              <a:defRPr/>
            </a:lvl1pPr>
          </a:lstStyle>
          <a:p>
            <a:pPr>
              <a:defRPr/>
            </a:pPr>
            <a:endParaRPr lang="en-US" dirty="0"/>
          </a:p>
        </p:txBody>
      </p:sp>
      <p:sp>
        <p:nvSpPr>
          <p:cNvPr id="14" name="Rectangle 6"/>
          <p:cNvSpPr>
            <a:spLocks noGrp="1"/>
          </p:cNvSpPr>
          <p:nvPr>
            <p:ph type="sldNum" sz="quarter" idx="24"/>
          </p:nvPr>
        </p:nvSpPr>
        <p:spPr/>
        <p:txBody>
          <a:bodyPr/>
          <a:lstStyle>
            <a:lvl1pPr>
              <a:defRPr/>
            </a:lvl1pPr>
          </a:lstStyle>
          <a:p>
            <a:pPr>
              <a:defRPr/>
            </a:pPr>
            <a:fld id="{4C263F00-4BB0-4FD8-B069-6DB413E58F9E}" type="slidenum">
              <a:rPr lang="en-US" altLang="en-US"/>
              <a:pPr>
                <a:defRPr/>
              </a:pPr>
              <a:t>‹#›</a:t>
            </a:fld>
            <a:endParaRPr lang="en-US" altLang="en-US" dirty="0"/>
          </a:p>
        </p:txBody>
      </p:sp>
      <p:sp>
        <p:nvSpPr>
          <p:cNvPr id="15" name="Rectangle 12"/>
          <p:cNvSpPr>
            <a:spLocks noGrp="1"/>
          </p:cNvSpPr>
          <p:nvPr>
            <p:ph type="ftr" sz="quarter" idx="25"/>
          </p:nvPr>
        </p:nvSpPr>
        <p:spPr/>
        <p:txBody>
          <a:bodyPr/>
          <a:lstStyle>
            <a:lvl1pPr>
              <a:defRPr/>
            </a:lvl1pPr>
          </a:lstStyle>
          <a:p>
            <a:pPr>
              <a:defRPr/>
            </a:pPr>
            <a:endParaRPr lang="en-US" dirty="0"/>
          </a:p>
        </p:txBody>
      </p:sp>
    </p:spTree>
    <p:extLst>
      <p:ext uri="{BB962C8B-B14F-4D97-AF65-F5344CB8AC3E}">
        <p14:creationId xmlns:p14="http://schemas.microsoft.com/office/powerpoint/2010/main" val="3571891816"/>
      </p:ext>
    </p:extLst>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21" name="Rectangle 8"/>
          <p:cNvSpPr>
            <a:spLocks noGrp="1"/>
          </p:cNvSpPr>
          <p:nvPr>
            <p:ph type="body" sz="quarter" idx="14"/>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2" name="Rectangle 11"/>
          <p:cNvSpPr>
            <a:spLocks noGrp="1"/>
          </p:cNvSpPr>
          <p:nvPr>
            <p:ph sz="quarter" idx="16"/>
          </p:nvPr>
        </p:nvSpPr>
        <p:spPr>
          <a:xfrm>
            <a:off x="307848" y="609600"/>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6" name="Rectangle 11"/>
          <p:cNvSpPr>
            <a:spLocks noGrp="1"/>
          </p:cNvSpPr>
          <p:nvPr>
            <p:ph sz="quarter" idx="18"/>
          </p:nvPr>
        </p:nvSpPr>
        <p:spPr>
          <a:xfrm>
            <a:off x="304800" y="256946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8" name="Rectangle 11"/>
          <p:cNvSpPr>
            <a:spLocks noGrp="1"/>
          </p:cNvSpPr>
          <p:nvPr>
            <p:ph sz="quarter" idx="20"/>
          </p:nvPr>
        </p:nvSpPr>
        <p:spPr>
          <a:xfrm>
            <a:off x="307848" y="4520184"/>
            <a:ext cx="3962400" cy="1728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3" name="Rectangle 11"/>
          <p:cNvSpPr>
            <a:spLocks noGrp="1"/>
          </p:cNvSpPr>
          <p:nvPr>
            <p:ph sz="quarter" idx="22"/>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6" name="Rectangle 11"/>
          <p:cNvSpPr>
            <a:spLocks noGrp="1"/>
          </p:cNvSpPr>
          <p:nvPr>
            <p:ph sz="quarter" idx="24"/>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4"/>
          <p:cNvSpPr>
            <a:spLocks noGrp="1"/>
          </p:cNvSpPr>
          <p:nvPr>
            <p:ph type="dt" sz="half" idx="25"/>
          </p:nvPr>
        </p:nvSpPr>
        <p:spPr/>
        <p:txBody>
          <a:bodyPr/>
          <a:lstStyle>
            <a:lvl1pPr>
              <a:defRPr/>
            </a:lvl1pPr>
          </a:lstStyle>
          <a:p>
            <a:pPr>
              <a:defRPr/>
            </a:pPr>
            <a:endParaRPr lang="en-US" dirty="0"/>
          </a:p>
        </p:txBody>
      </p:sp>
      <p:sp>
        <p:nvSpPr>
          <p:cNvPr id="17" name="Rectangle 6"/>
          <p:cNvSpPr>
            <a:spLocks noGrp="1"/>
          </p:cNvSpPr>
          <p:nvPr>
            <p:ph type="sldNum" sz="quarter" idx="26"/>
          </p:nvPr>
        </p:nvSpPr>
        <p:spPr/>
        <p:txBody>
          <a:bodyPr/>
          <a:lstStyle>
            <a:lvl1pPr>
              <a:defRPr/>
            </a:lvl1pPr>
          </a:lstStyle>
          <a:p>
            <a:pPr>
              <a:defRPr/>
            </a:pPr>
            <a:fld id="{820A7E8A-EE44-427D-9D5A-C9CC2680A621}" type="slidenum">
              <a:rPr lang="en-US" altLang="en-US"/>
              <a:pPr>
                <a:defRPr/>
              </a:pPr>
              <a:t>‹#›</a:t>
            </a:fld>
            <a:endParaRPr lang="en-US" altLang="en-US" dirty="0"/>
          </a:p>
        </p:txBody>
      </p:sp>
      <p:sp>
        <p:nvSpPr>
          <p:cNvPr id="18" name="Rectangle 12"/>
          <p:cNvSpPr>
            <a:spLocks noGrp="1"/>
          </p:cNvSpPr>
          <p:nvPr>
            <p:ph type="ftr" sz="quarter" idx="27"/>
          </p:nvPr>
        </p:nvSpPr>
        <p:spPr/>
        <p:txBody>
          <a:bodyPr/>
          <a:lstStyle>
            <a:lvl1pPr>
              <a:defRPr/>
            </a:lvl1pPr>
          </a:lstStyle>
          <a:p>
            <a:pPr>
              <a:defRPr/>
            </a:pPr>
            <a:endParaRPr lang="en-US" dirty="0"/>
          </a:p>
        </p:txBody>
      </p:sp>
    </p:spTree>
    <p:extLst>
      <p:ext uri="{BB962C8B-B14F-4D97-AF65-F5344CB8AC3E}">
        <p14:creationId xmlns:p14="http://schemas.microsoft.com/office/powerpoint/2010/main" val="202980144"/>
      </p:ext>
    </p:extLst>
  </p:cSld>
  <p:clrMapOvr>
    <a:masterClrMapping/>
  </p:clrMapOvr>
  <p:transition spd="slow">
    <p:wedg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1"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2"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36"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2"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4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3" name="Rectangle 2"/>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24" name="Rectangle 10"/>
          <p:cNvSpPr>
            <a:spLocks noGrp="1"/>
          </p:cNvSpPr>
          <p:nvPr>
            <p:ph type="pic" sz="quarter" idx="13"/>
          </p:nvPr>
        </p:nvSpPr>
        <p:spPr>
          <a:xfrm>
            <a:off x="1524000" y="1600200"/>
            <a:ext cx="1371600" cy="685800"/>
          </a:xfrm>
        </p:spPr>
        <p:txBody>
          <a:bodyPr>
            <a:normAutofit/>
          </a:bodyPr>
          <a:lstStyle/>
          <a:p>
            <a:pPr lvl="0"/>
            <a:r>
              <a:rPr lang="en-US" noProof="0" dirty="0" smtClean="0"/>
              <a:t>Click icon to add picture</a:t>
            </a:r>
            <a:endParaRPr lang="en-US" noProof="0" dirty="0"/>
          </a:p>
        </p:txBody>
      </p:sp>
      <p:sp>
        <p:nvSpPr>
          <p:cNvPr id="19" name="Rectangle 10"/>
          <p:cNvSpPr>
            <a:spLocks noGrp="1"/>
          </p:cNvSpPr>
          <p:nvPr>
            <p:ph type="pic" sz="quarter" idx="29"/>
          </p:nvPr>
        </p:nvSpPr>
        <p:spPr>
          <a:xfrm>
            <a:off x="1524000" y="4038600"/>
            <a:ext cx="1371600" cy="685800"/>
          </a:xfrm>
        </p:spPr>
        <p:txBody>
          <a:bodyPr>
            <a:normAutofit/>
          </a:bodyPr>
          <a:lstStyle/>
          <a:p>
            <a:pPr lvl="0"/>
            <a:r>
              <a:rPr lang="en-US" noProof="0" dirty="0" smtClean="0"/>
              <a:t>Click icon to add picture</a:t>
            </a:r>
            <a:endParaRPr lang="en-US" noProof="0" dirty="0"/>
          </a:p>
        </p:txBody>
      </p:sp>
      <p:sp>
        <p:nvSpPr>
          <p:cNvPr id="27" name="Rectangle 10"/>
          <p:cNvSpPr>
            <a:spLocks noGrp="1"/>
          </p:cNvSpPr>
          <p:nvPr>
            <p:ph type="pic" sz="quarter" idx="17"/>
          </p:nvPr>
        </p:nvSpPr>
        <p:spPr>
          <a:xfrm>
            <a:off x="3657600" y="1600200"/>
            <a:ext cx="1371600" cy="685800"/>
          </a:xfrm>
        </p:spPr>
        <p:txBody>
          <a:bodyPr>
            <a:normAutofit/>
          </a:bodyPr>
          <a:lstStyle/>
          <a:p>
            <a:pPr lvl="0"/>
            <a:r>
              <a:rPr lang="en-US" noProof="0" dirty="0" smtClean="0"/>
              <a:t>Click icon to add picture</a:t>
            </a:r>
            <a:endParaRPr lang="en-US" noProof="0" dirty="0"/>
          </a:p>
        </p:txBody>
      </p:sp>
      <p:sp>
        <p:nvSpPr>
          <p:cNvPr id="11" name="Rectangle 10"/>
          <p:cNvSpPr>
            <a:spLocks noGrp="1"/>
          </p:cNvSpPr>
          <p:nvPr>
            <p:ph type="pic" sz="quarter" idx="30"/>
          </p:nvPr>
        </p:nvSpPr>
        <p:spPr>
          <a:xfrm>
            <a:off x="3657600" y="4038600"/>
            <a:ext cx="1371600" cy="685800"/>
          </a:xfrm>
        </p:spPr>
        <p:txBody>
          <a:bodyPr>
            <a:normAutofit/>
          </a:bodyPr>
          <a:lstStyle/>
          <a:p>
            <a:pPr lvl="0"/>
            <a:r>
              <a:rPr lang="en-US" noProof="0" dirty="0" smtClean="0"/>
              <a:t>Click icon to add picture</a:t>
            </a:r>
            <a:endParaRPr lang="en-US" noProof="0" dirty="0"/>
          </a:p>
        </p:txBody>
      </p:sp>
      <p:sp>
        <p:nvSpPr>
          <p:cNvPr id="4" name="Rectangle 10"/>
          <p:cNvSpPr>
            <a:spLocks noGrp="1"/>
          </p:cNvSpPr>
          <p:nvPr>
            <p:ph type="pic" sz="quarter" idx="21"/>
          </p:nvPr>
        </p:nvSpPr>
        <p:spPr>
          <a:xfrm>
            <a:off x="5791200" y="1600200"/>
            <a:ext cx="1371600" cy="685800"/>
          </a:xfrm>
        </p:spPr>
        <p:txBody>
          <a:bodyPr>
            <a:normAutofit/>
          </a:bodyPr>
          <a:lstStyle/>
          <a:p>
            <a:pPr lvl="0"/>
            <a:r>
              <a:rPr lang="en-US" noProof="0" dirty="0" smtClean="0"/>
              <a:t>Click icon to add picture</a:t>
            </a:r>
            <a:endParaRPr lang="en-US" noProof="0" dirty="0"/>
          </a:p>
        </p:txBody>
      </p:sp>
      <p:sp>
        <p:nvSpPr>
          <p:cNvPr id="15" name="Rectangle 10"/>
          <p:cNvSpPr>
            <a:spLocks noGrp="1"/>
          </p:cNvSpPr>
          <p:nvPr>
            <p:ph type="pic" sz="quarter" idx="31"/>
          </p:nvPr>
        </p:nvSpPr>
        <p:spPr>
          <a:xfrm>
            <a:off x="5791200" y="4038600"/>
            <a:ext cx="1371600" cy="685800"/>
          </a:xfrm>
        </p:spPr>
        <p:txBody>
          <a:bodyPr>
            <a:normAutofit/>
          </a:bodyPr>
          <a:lstStyle/>
          <a:p>
            <a:pPr lvl="0"/>
            <a:r>
              <a:rPr lang="en-US" noProof="0" dirty="0" smtClean="0"/>
              <a:t>Click icon to add picture</a:t>
            </a:r>
            <a:endParaRPr lang="en-US" noProof="0" dirty="0"/>
          </a:p>
        </p:txBody>
      </p:sp>
      <p:sp>
        <p:nvSpPr>
          <p:cNvPr id="7" name="Rectangle 12"/>
          <p:cNvSpPr>
            <a:spLocks noGrp="1"/>
          </p:cNvSpPr>
          <p:nvPr>
            <p:ph type="body" sz="quarter" idx="14"/>
          </p:nvPr>
        </p:nvSpPr>
        <p:spPr>
          <a:xfrm>
            <a:off x="1524000" y="2895600"/>
            <a:ext cx="1371600" cy="304800"/>
          </a:xfrm>
        </p:spPr>
        <p:txBody>
          <a:bodyPr anchor="ctr"/>
          <a:lstStyle>
            <a:lvl1pPr algn="ctr">
              <a:defRPr b="1"/>
            </a:lvl1pPr>
            <a:extLst/>
          </a:lstStyle>
          <a:p>
            <a:pPr lvl="0"/>
            <a:r>
              <a:rPr lang="en-US" smtClean="0"/>
              <a:t>Click to edit Master text styles</a:t>
            </a:r>
          </a:p>
        </p:txBody>
      </p:sp>
      <p:sp>
        <p:nvSpPr>
          <p:cNvPr id="28" name="Rectangle 12"/>
          <p:cNvSpPr>
            <a:spLocks noGrp="1"/>
          </p:cNvSpPr>
          <p:nvPr>
            <p:ph type="body" sz="quarter" idx="33"/>
          </p:nvPr>
        </p:nvSpPr>
        <p:spPr>
          <a:xfrm>
            <a:off x="1524000" y="5334000"/>
            <a:ext cx="1371600" cy="304800"/>
          </a:xfrm>
        </p:spPr>
        <p:txBody>
          <a:bodyPr anchor="ctr"/>
          <a:lstStyle>
            <a:lvl1pPr algn="ctr">
              <a:defRPr b="1"/>
            </a:lvl1pPr>
            <a:extLst/>
          </a:lstStyle>
          <a:p>
            <a:pPr lvl="0"/>
            <a:r>
              <a:rPr lang="en-US" smtClean="0"/>
              <a:t>Click to edit Master text styles</a:t>
            </a:r>
          </a:p>
        </p:txBody>
      </p:sp>
      <p:sp>
        <p:nvSpPr>
          <p:cNvPr id="30" name="Rectangle 12"/>
          <p:cNvSpPr>
            <a:spLocks noGrp="1"/>
          </p:cNvSpPr>
          <p:nvPr>
            <p:ph type="body" sz="quarter" idx="18"/>
          </p:nvPr>
        </p:nvSpPr>
        <p:spPr>
          <a:xfrm>
            <a:off x="3657600" y="2895600"/>
            <a:ext cx="1371600" cy="304800"/>
          </a:xfrm>
        </p:spPr>
        <p:txBody>
          <a:bodyPr anchor="ctr"/>
          <a:lstStyle>
            <a:lvl1pPr algn="ctr">
              <a:defRPr b="1"/>
            </a:lvl1pPr>
            <a:extLst/>
          </a:lstStyle>
          <a:p>
            <a:pPr lvl="0"/>
            <a:r>
              <a:rPr lang="en-US" smtClean="0"/>
              <a:t>Click to edit Master text styles</a:t>
            </a:r>
          </a:p>
        </p:txBody>
      </p:sp>
      <p:sp>
        <p:nvSpPr>
          <p:cNvPr id="13" name="Rectangle 12"/>
          <p:cNvSpPr>
            <a:spLocks noGrp="1"/>
          </p:cNvSpPr>
          <p:nvPr>
            <p:ph type="body" sz="quarter" idx="34"/>
          </p:nvPr>
        </p:nvSpPr>
        <p:spPr>
          <a:xfrm>
            <a:off x="3657600" y="5334000"/>
            <a:ext cx="1371600" cy="304800"/>
          </a:xfrm>
        </p:spPr>
        <p:txBody>
          <a:bodyPr anchor="ctr"/>
          <a:lstStyle>
            <a:lvl1pPr algn="ctr">
              <a:defRPr b="1"/>
            </a:lvl1pPr>
            <a:extLst/>
          </a:lstStyle>
          <a:p>
            <a:pPr lvl="0"/>
            <a:r>
              <a:rPr lang="en-US" smtClean="0"/>
              <a:t>Click to edit Master text styles</a:t>
            </a:r>
          </a:p>
        </p:txBody>
      </p:sp>
      <p:sp>
        <p:nvSpPr>
          <p:cNvPr id="14" name="Rectangle 12"/>
          <p:cNvSpPr>
            <a:spLocks noGrp="1"/>
          </p:cNvSpPr>
          <p:nvPr>
            <p:ph type="body" sz="quarter" idx="22"/>
          </p:nvPr>
        </p:nvSpPr>
        <p:spPr>
          <a:xfrm>
            <a:off x="5791200" y="2895600"/>
            <a:ext cx="1371600" cy="304800"/>
          </a:xfrm>
        </p:spPr>
        <p:txBody>
          <a:bodyPr anchor="ctr"/>
          <a:lstStyle>
            <a:lvl1pPr algn="ctr">
              <a:defRPr b="1"/>
            </a:lvl1pPr>
            <a:extLst/>
          </a:lstStyle>
          <a:p>
            <a:pPr lvl="0"/>
            <a:r>
              <a:rPr lang="en-US" smtClean="0"/>
              <a:t>Click to edit Master text styles</a:t>
            </a:r>
          </a:p>
        </p:txBody>
      </p:sp>
      <p:sp>
        <p:nvSpPr>
          <p:cNvPr id="2" name="Rectangle 12"/>
          <p:cNvSpPr>
            <a:spLocks noGrp="1"/>
          </p:cNvSpPr>
          <p:nvPr>
            <p:ph type="body" sz="quarter" idx="35"/>
          </p:nvPr>
        </p:nvSpPr>
        <p:spPr>
          <a:xfrm>
            <a:off x="5791200" y="5334000"/>
            <a:ext cx="1371600" cy="304800"/>
          </a:xfrm>
        </p:spPr>
        <p:txBody>
          <a:bodyPr anchor="ctr"/>
          <a:lstStyle>
            <a:lvl1pPr algn="ctr">
              <a:defRPr b="1"/>
            </a:lvl1pPr>
            <a:extLst/>
          </a:lstStyle>
          <a:p>
            <a:pPr lvl="0"/>
            <a:r>
              <a:rPr lang="en-US" smtClean="0"/>
              <a:t>Click to edit Master text styles</a:t>
            </a:r>
          </a:p>
        </p:txBody>
      </p:sp>
      <p:sp>
        <p:nvSpPr>
          <p:cNvPr id="44" name="Rectangle 11"/>
          <p:cNvSpPr>
            <a:spLocks noGrp="1"/>
          </p:cNvSpPr>
          <p:nvPr>
            <p:ph type="body" sz="quarter" idx="15"/>
          </p:nvPr>
        </p:nvSpPr>
        <p:spPr>
          <a:xfrm>
            <a:off x="15240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5" name="Rectangle 11"/>
          <p:cNvSpPr>
            <a:spLocks noGrp="1"/>
          </p:cNvSpPr>
          <p:nvPr>
            <p:ph type="body" sz="quarter" idx="37"/>
          </p:nvPr>
        </p:nvSpPr>
        <p:spPr>
          <a:xfrm>
            <a:off x="15240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4" name="Rectangle 11"/>
          <p:cNvSpPr>
            <a:spLocks noGrp="1"/>
          </p:cNvSpPr>
          <p:nvPr>
            <p:ph type="body" sz="quarter" idx="19"/>
          </p:nvPr>
        </p:nvSpPr>
        <p:spPr>
          <a:xfrm>
            <a:off x="36576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40" name="Rectangle 11"/>
          <p:cNvSpPr>
            <a:spLocks noGrp="1"/>
          </p:cNvSpPr>
          <p:nvPr>
            <p:ph type="body" sz="quarter" idx="38"/>
          </p:nvPr>
        </p:nvSpPr>
        <p:spPr>
          <a:xfrm>
            <a:off x="36576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38" name="Rectangle 11"/>
          <p:cNvSpPr>
            <a:spLocks noGrp="1"/>
          </p:cNvSpPr>
          <p:nvPr>
            <p:ph type="body" sz="quarter" idx="23"/>
          </p:nvPr>
        </p:nvSpPr>
        <p:spPr>
          <a:xfrm>
            <a:off x="5791200" y="3200400"/>
            <a:ext cx="1371600" cy="152400"/>
          </a:xfrm>
        </p:spPr>
        <p:txBody>
          <a:bodyPr anchor="ctr">
            <a:noAutofit/>
          </a:bodyPr>
          <a:lstStyle>
            <a:lvl1pPr algn="ctr">
              <a:defRPr sz="800" i="1"/>
            </a:lvl1pPr>
            <a:extLst/>
          </a:lstStyle>
          <a:p>
            <a:pPr lvl="0"/>
            <a:r>
              <a:rPr lang="en-US" smtClean="0"/>
              <a:t>Click to edit Master text styles</a:t>
            </a:r>
          </a:p>
        </p:txBody>
      </p:sp>
      <p:sp>
        <p:nvSpPr>
          <p:cNvPr id="33" name="Rectangle 11"/>
          <p:cNvSpPr>
            <a:spLocks noGrp="1"/>
          </p:cNvSpPr>
          <p:nvPr>
            <p:ph type="body" sz="quarter" idx="39"/>
          </p:nvPr>
        </p:nvSpPr>
        <p:spPr>
          <a:xfrm>
            <a:off x="5791200" y="5638800"/>
            <a:ext cx="1371600" cy="152400"/>
          </a:xfrm>
        </p:spPr>
        <p:txBody>
          <a:bodyPr anchor="ctr">
            <a:noAutofit/>
          </a:bodyPr>
          <a:lstStyle>
            <a:lvl1pPr algn="ctr">
              <a:defRPr sz="800" i="1"/>
            </a:lvl1pPr>
            <a:extLst/>
          </a:lstStyle>
          <a:p>
            <a:pPr lvl="0"/>
            <a:r>
              <a:rPr lang="en-US" smtClean="0"/>
              <a:t>Click to edit Master text styles</a:t>
            </a:r>
          </a:p>
        </p:txBody>
      </p:sp>
      <p:sp>
        <p:nvSpPr>
          <p:cNvPr id="5" name="Rectangle 14"/>
          <p:cNvSpPr>
            <a:spLocks noGrp="1"/>
          </p:cNvSpPr>
          <p:nvPr>
            <p:ph type="body" sz="quarter" idx="16"/>
          </p:nvPr>
        </p:nvSpPr>
        <p:spPr>
          <a:xfrm>
            <a:off x="1524000" y="2286000"/>
            <a:ext cx="1371600" cy="609600"/>
          </a:xfrm>
        </p:spPr>
        <p:txBody>
          <a:bodyPr anchor="ctr"/>
          <a:lstStyle>
            <a:lvl1pPr algn="ctr">
              <a:defRPr sz="800"/>
            </a:lvl1pPr>
            <a:extLst/>
          </a:lstStyle>
          <a:p>
            <a:pPr lvl="0"/>
            <a:r>
              <a:rPr lang="en-US" smtClean="0"/>
              <a:t>Click to edit Master text styles</a:t>
            </a:r>
          </a:p>
        </p:txBody>
      </p:sp>
      <p:sp>
        <p:nvSpPr>
          <p:cNvPr id="56" name="Rectangle 14"/>
          <p:cNvSpPr>
            <a:spLocks noGrp="1"/>
          </p:cNvSpPr>
          <p:nvPr>
            <p:ph type="body" sz="quarter" idx="41"/>
          </p:nvPr>
        </p:nvSpPr>
        <p:spPr>
          <a:xfrm>
            <a:off x="1524000" y="4724400"/>
            <a:ext cx="1371600" cy="609600"/>
          </a:xfrm>
        </p:spPr>
        <p:txBody>
          <a:bodyPr anchor="ctr"/>
          <a:lstStyle>
            <a:lvl1pPr algn="ctr">
              <a:defRPr sz="800"/>
            </a:lvl1pPr>
            <a:extLst/>
          </a:lstStyle>
          <a:p>
            <a:pPr lvl="0"/>
            <a:r>
              <a:rPr lang="en-US" smtClean="0"/>
              <a:t>Click to edit Master text styles</a:t>
            </a:r>
          </a:p>
        </p:txBody>
      </p:sp>
      <p:sp>
        <p:nvSpPr>
          <p:cNvPr id="62" name="Rectangle 14"/>
          <p:cNvSpPr>
            <a:spLocks noGrp="1"/>
          </p:cNvSpPr>
          <p:nvPr>
            <p:ph type="body" sz="quarter" idx="20"/>
          </p:nvPr>
        </p:nvSpPr>
        <p:spPr>
          <a:xfrm>
            <a:off x="3657600" y="2286000"/>
            <a:ext cx="1371600" cy="609600"/>
          </a:xfrm>
        </p:spPr>
        <p:txBody>
          <a:bodyPr anchor="ctr"/>
          <a:lstStyle>
            <a:lvl1pPr algn="ctr">
              <a:defRPr sz="800"/>
            </a:lvl1pPr>
            <a:extLst/>
          </a:lstStyle>
          <a:p>
            <a:pPr lvl="0"/>
            <a:r>
              <a:rPr lang="en-US" smtClean="0"/>
              <a:t>Click to edit Master text styles</a:t>
            </a:r>
          </a:p>
        </p:txBody>
      </p:sp>
      <p:sp>
        <p:nvSpPr>
          <p:cNvPr id="37" name="Rectangle 14"/>
          <p:cNvSpPr>
            <a:spLocks noGrp="1"/>
          </p:cNvSpPr>
          <p:nvPr>
            <p:ph type="body" sz="quarter" idx="42"/>
          </p:nvPr>
        </p:nvSpPr>
        <p:spPr>
          <a:xfrm>
            <a:off x="3657600" y="4724400"/>
            <a:ext cx="1371600" cy="609600"/>
          </a:xfrm>
        </p:spPr>
        <p:txBody>
          <a:bodyPr anchor="ctr"/>
          <a:lstStyle>
            <a:lvl1pPr algn="ctr">
              <a:defRPr sz="800"/>
            </a:lvl1pPr>
            <a:extLst/>
          </a:lstStyle>
          <a:p>
            <a:pPr lvl="0"/>
            <a:r>
              <a:rPr lang="en-US" smtClean="0"/>
              <a:t>Click to edit Master text styles</a:t>
            </a:r>
          </a:p>
        </p:txBody>
      </p:sp>
      <p:sp>
        <p:nvSpPr>
          <p:cNvPr id="41" name="Rectangle 14"/>
          <p:cNvSpPr>
            <a:spLocks noGrp="1"/>
          </p:cNvSpPr>
          <p:nvPr>
            <p:ph type="body" sz="quarter" idx="24"/>
          </p:nvPr>
        </p:nvSpPr>
        <p:spPr>
          <a:xfrm>
            <a:off x="5791200" y="2286000"/>
            <a:ext cx="1371600" cy="609600"/>
          </a:xfrm>
        </p:spPr>
        <p:txBody>
          <a:bodyPr anchor="ctr"/>
          <a:lstStyle>
            <a:lvl1pPr algn="ctr">
              <a:defRPr sz="800"/>
            </a:lvl1pPr>
            <a:extLst/>
          </a:lstStyle>
          <a:p>
            <a:pPr lvl="0"/>
            <a:r>
              <a:rPr lang="en-US" smtClean="0"/>
              <a:t>Click to edit Master text styles</a:t>
            </a:r>
          </a:p>
        </p:txBody>
      </p:sp>
      <p:sp>
        <p:nvSpPr>
          <p:cNvPr id="52" name="Rectangle 14"/>
          <p:cNvSpPr>
            <a:spLocks noGrp="1"/>
          </p:cNvSpPr>
          <p:nvPr>
            <p:ph type="body" sz="quarter" idx="43"/>
          </p:nvPr>
        </p:nvSpPr>
        <p:spPr>
          <a:xfrm>
            <a:off x="5791200" y="4724400"/>
            <a:ext cx="1371600" cy="609600"/>
          </a:xfrm>
        </p:spPr>
        <p:txBody>
          <a:bodyPr anchor="ctr"/>
          <a:lstStyle>
            <a:lvl1pPr algn="ctr">
              <a:defRPr sz="800"/>
            </a:lvl1pPr>
            <a:extLst/>
          </a:lstStyle>
          <a:p>
            <a:pPr lvl="0"/>
            <a:r>
              <a:rPr lang="en-US" smtClean="0"/>
              <a:t>Click to edit Master text styles</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5" name="Rectangle 42"/>
          <p:cNvSpPr>
            <a:spLocks noGrp="1"/>
          </p:cNvSpPr>
          <p:nvPr>
            <p:ph type="dt" sz="half" idx="47"/>
          </p:nvPr>
        </p:nvSpPr>
        <p:spPr/>
        <p:txBody>
          <a:bodyPr/>
          <a:lstStyle>
            <a:lvl1pPr>
              <a:defRPr/>
            </a:lvl1pPr>
            <a:extLst/>
          </a:lstStyle>
          <a:p>
            <a:pPr>
              <a:defRPr/>
            </a:pPr>
            <a:endParaRPr lang="en-US" dirty="0"/>
          </a:p>
        </p:txBody>
      </p:sp>
      <p:sp>
        <p:nvSpPr>
          <p:cNvPr id="46" name="Rectangle 43"/>
          <p:cNvSpPr>
            <a:spLocks noGrp="1"/>
          </p:cNvSpPr>
          <p:nvPr>
            <p:ph type="sldNum" sz="quarter" idx="48"/>
          </p:nvPr>
        </p:nvSpPr>
        <p:spPr/>
        <p:txBody>
          <a:bodyPr/>
          <a:lstStyle>
            <a:lvl1pPr>
              <a:defRPr/>
            </a:lvl1pPr>
          </a:lstStyle>
          <a:p>
            <a:pPr>
              <a:defRPr/>
            </a:pPr>
            <a:fld id="{78CB7BF2-E74B-422A-8CCB-6FD1368095E4}" type="slidenum">
              <a:rPr lang="en-US" altLang="en-US"/>
              <a:pPr>
                <a:defRPr/>
              </a:pPr>
              <a:t>‹#›</a:t>
            </a:fld>
            <a:endParaRPr lang="en-US" altLang="en-US" dirty="0"/>
          </a:p>
        </p:txBody>
      </p:sp>
      <p:sp>
        <p:nvSpPr>
          <p:cNvPr id="47" name="Rectangle 45"/>
          <p:cNvSpPr>
            <a:spLocks noGrp="1"/>
          </p:cNvSpPr>
          <p:nvPr>
            <p:ph type="ftr" sz="quarter" idx="49"/>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49612197"/>
      </p:ext>
    </p:extLst>
  </p:cSld>
  <p:clrMapOvr>
    <a:masterClrMapping/>
  </p:clrMapOvr>
  <p:transition spd="slow">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6" y="404813"/>
            <a:ext cx="8143316" cy="936625"/>
          </a:xfrm>
          <a:prstGeom prst="rect">
            <a:avLst/>
          </a:prstGeom>
        </p:spPr>
        <p:txBody>
          <a:bodyPr vert="horz" lIns="0" tIns="0" rIns="0" bIns="0" rtlCol="0" anchor="t" anchorCtr="0">
            <a:normAutofit/>
          </a:bodyPr>
          <a:lstStyle>
            <a:lvl1pPr>
              <a:defRPr>
                <a:solidFill>
                  <a:schemeClr val="tx1"/>
                </a:solidFill>
              </a:defRPr>
            </a:lvl1pPr>
          </a:lstStyle>
          <a:p>
            <a:r>
              <a:rPr lang="en-US" noProof="0" dirty="0" smtClean="0"/>
              <a:t>Click to edit Master title style</a:t>
            </a:r>
            <a:endParaRPr lang="en-US" noProof="0" dirty="0"/>
          </a:p>
        </p:txBody>
      </p:sp>
      <p:sp>
        <p:nvSpPr>
          <p:cNvPr id="6" name="Slide Number Placeholder 5"/>
          <p:cNvSpPr>
            <a:spLocks noGrp="1"/>
          </p:cNvSpPr>
          <p:nvPr>
            <p:ph type="sldNum" sz="quarter" idx="4"/>
          </p:nvPr>
        </p:nvSpPr>
        <p:spPr>
          <a:xfrm>
            <a:off x="8492870" y="6555658"/>
            <a:ext cx="196245" cy="169200"/>
          </a:xfrm>
          <a:prstGeom prst="rect">
            <a:avLst/>
          </a:prstGeom>
        </p:spPr>
        <p:txBody>
          <a:bodyPr wrap="square" lIns="0" tIns="0" rIns="0" bIns="0" anchor="ctr" anchorCtr="0">
            <a:noAutofit/>
          </a:bodyPr>
          <a:lstStyle>
            <a:lvl1pPr algn="r">
              <a:defRPr lang="en-GB" sz="750" kern="1200" noProof="0" dirty="0" smtClean="0">
                <a:solidFill>
                  <a:schemeClr val="tx1"/>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5" name="Footer Placeholder 88"/>
          <p:cNvSpPr>
            <a:spLocks noGrp="1"/>
          </p:cNvSpPr>
          <p:nvPr>
            <p:ph type="ftr" sz="quarter" idx="3"/>
          </p:nvPr>
        </p:nvSpPr>
        <p:spPr>
          <a:xfrm>
            <a:off x="2901461" y="6555600"/>
            <a:ext cx="3512785" cy="169200"/>
          </a:xfrm>
          <a:prstGeom prst="rect">
            <a:avLst/>
          </a:prstGeom>
        </p:spPr>
        <p:txBody>
          <a:bodyPr vert="horz" wrap="square" lIns="91440" tIns="45720" rIns="91440" bIns="45720" rtlCol="0" anchor="ctr" anchorCtr="0">
            <a:noAutofit/>
          </a:bodyPr>
          <a:lstStyle>
            <a:lvl1pPr marL="0" algn="ctr" defTabSz="685800" rtl="0" eaLnBrk="1" latinLnBrk="0" hangingPunct="1">
              <a:defRPr lang="en-US" sz="750" b="0" i="0" u="none" kern="1200" dirty="0">
                <a:solidFill>
                  <a:schemeClr val="tx1"/>
                </a:solidFill>
                <a:latin typeface="Arial" panose="020B0604020202020204" pitchFamily="34" charset="0"/>
                <a:ea typeface="+mn-ea"/>
                <a:cs typeface="Arial" pitchFamily="34" charset="0"/>
              </a:defRPr>
            </a:lvl1pPr>
          </a:lstStyle>
          <a:p>
            <a:endParaRPr lang="en-US" dirty="0"/>
          </a:p>
        </p:txBody>
      </p:sp>
      <p:sp>
        <p:nvSpPr>
          <p:cNvPr id="9" name="Date Placeholder 2"/>
          <p:cNvSpPr>
            <a:spLocks noGrp="1"/>
          </p:cNvSpPr>
          <p:nvPr>
            <p:ph type="dt" sz="half" idx="2"/>
          </p:nvPr>
        </p:nvSpPr>
        <p:spPr>
          <a:xfrm>
            <a:off x="1894366" y="6553908"/>
            <a:ext cx="988256" cy="169200"/>
          </a:xfrm>
          <a:prstGeom prst="rect">
            <a:avLst/>
          </a:prstGeom>
        </p:spPr>
        <p:txBody>
          <a:bodyPr vert="horz" wrap="square" lIns="0" tIns="45720" rIns="0" bIns="45720" rtlCol="0" anchor="ctr" anchorCtr="0">
            <a:noAutofit/>
          </a:bodyPr>
          <a:lstStyle>
            <a:lvl1pPr>
              <a:defRPr lang="en-GB" sz="750" b="0" i="0" u="none" smtClean="0">
                <a:latin typeface="Arial" panose="020B0604020202020204" pitchFamily="34" charset="0"/>
                <a:cs typeface="Arial" pitchFamily="34" charset="0"/>
              </a:defRPr>
            </a:lvl1pPr>
          </a:lstStyle>
          <a:p>
            <a:pPr algn="ctr"/>
            <a:r>
              <a:rPr lang="en-US" dirty="0" smtClean="0"/>
              <a:t>Date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4464" y="5838683"/>
            <a:ext cx="1276528" cy="1019317"/>
          </a:xfrm>
          <a:prstGeom prst="rect">
            <a:avLst/>
          </a:prstGeom>
        </p:spPr>
      </p:pic>
      <p:sp>
        <p:nvSpPr>
          <p:cNvPr id="10" name="Rectangle 2"/>
          <p:cNvSpPr txBox="1">
            <a:spLocks/>
          </p:cNvSpPr>
          <p:nvPr userDrawn="1"/>
        </p:nvSpPr>
        <p:spPr>
          <a:xfrm>
            <a:off x="8610600" y="381000"/>
            <a:ext cx="533400" cy="5867400"/>
          </a:xfrm>
          <a:prstGeom prst="rect">
            <a:avLst/>
          </a:prstGeom>
        </p:spPr>
        <p:txBody>
          <a:bodyPr vert="vert" anchor="ctr">
            <a:normAutofit fontScale="92500"/>
          </a:bodyPr>
          <a:lst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a:lstStyle>
          <a:p>
            <a:pPr algn="ctr" eaLnBrk="1" fontAlgn="auto" hangingPunct="1">
              <a:spcAft>
                <a:spcPts val="0"/>
              </a:spcAft>
              <a:defRPr/>
            </a:pPr>
            <a:r>
              <a:rPr lang="en-US" kern="0" dirty="0" smtClean="0"/>
              <a:t>North Tampa Housing Development Corporation</a:t>
            </a:r>
            <a:endParaRPr lang="en-US" kern="0" dirty="0"/>
          </a:p>
        </p:txBody>
      </p:sp>
    </p:spTree>
    <p:extLst>
      <p:ext uri="{BB962C8B-B14F-4D97-AF65-F5344CB8AC3E}">
        <p14:creationId xmlns:p14="http://schemas.microsoft.com/office/powerpoint/2010/main" val="1226132896"/>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37" name="Rectangle 37"/>
          <p:cNvSpPr>
            <a:spLocks noGrp="1"/>
          </p:cNvSpPr>
          <p:nvPr>
            <p:ph type="body" sz="quarter" idx="13"/>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smtClean="0"/>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smtClean="0"/>
              <a:t>Click to edit Master text styles</a:t>
            </a:r>
          </a:p>
        </p:txBody>
      </p:sp>
      <p:sp>
        <p:nvSpPr>
          <p:cNvPr id="98" name="Rectangle 37"/>
          <p:cNvSpPr>
            <a:spLocks noGrp="1"/>
          </p:cNvSpPr>
          <p:nvPr>
            <p:ph type="body" sz="quarter" idx="14"/>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4" name="Rectangle 37"/>
          <p:cNvSpPr>
            <a:spLocks noGrp="1"/>
          </p:cNvSpPr>
          <p:nvPr>
            <p:ph type="body" sz="quarter" idx="16"/>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2" name="Rectangle 37"/>
          <p:cNvSpPr>
            <a:spLocks noGrp="1"/>
          </p:cNvSpPr>
          <p:nvPr>
            <p:ph type="body" sz="quarter" idx="18"/>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6" name="Rectangle 37"/>
          <p:cNvSpPr>
            <a:spLocks noGrp="1"/>
          </p:cNvSpPr>
          <p:nvPr>
            <p:ph type="body" sz="quarter" idx="20"/>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48" name="Rectangle 37"/>
          <p:cNvSpPr>
            <a:spLocks noGrp="1"/>
          </p:cNvSpPr>
          <p:nvPr>
            <p:ph type="body" sz="quarter" idx="22"/>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0" name="Rectangle 37"/>
          <p:cNvSpPr>
            <a:spLocks noGrp="1"/>
          </p:cNvSpPr>
          <p:nvPr>
            <p:ph type="body" sz="quarter" idx="24"/>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2" name="Rectangle 37"/>
          <p:cNvSpPr>
            <a:spLocks noGrp="1"/>
          </p:cNvSpPr>
          <p:nvPr>
            <p:ph type="body" sz="quarter" idx="26"/>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4" name="Rectangle 37"/>
          <p:cNvSpPr>
            <a:spLocks noGrp="1"/>
          </p:cNvSpPr>
          <p:nvPr>
            <p:ph type="body" sz="quarter" idx="28"/>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6" name="Rectangle 37"/>
          <p:cNvSpPr>
            <a:spLocks noGrp="1"/>
          </p:cNvSpPr>
          <p:nvPr>
            <p:ph type="body" sz="quarter" idx="30"/>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58" name="Rectangle 37"/>
          <p:cNvSpPr>
            <a:spLocks noGrp="1"/>
          </p:cNvSpPr>
          <p:nvPr>
            <p:ph type="body" sz="quarter" idx="32"/>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7" name="Rectangle 37"/>
          <p:cNvSpPr>
            <a:spLocks noGrp="1"/>
          </p:cNvSpPr>
          <p:nvPr>
            <p:ph type="body" sz="quarter" idx="34"/>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29" name="Rectangle 37"/>
          <p:cNvSpPr>
            <a:spLocks noGrp="1"/>
          </p:cNvSpPr>
          <p:nvPr>
            <p:ph type="body" sz="quarter" idx="36"/>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smtClean="0"/>
              <a:t>Click to edit Master text styles</a:t>
            </a:r>
          </a:p>
        </p:txBody>
      </p:sp>
      <p:sp>
        <p:nvSpPr>
          <p:cNvPr id="31" name="Rectangle 37"/>
          <p:cNvSpPr>
            <a:spLocks noGrp="1"/>
          </p:cNvSpPr>
          <p:nvPr>
            <p:ph type="body" sz="quarter" idx="38"/>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smtClean="0"/>
              <a:t>Click to edit Master text styles</a:t>
            </a:r>
          </a:p>
        </p:txBody>
      </p:sp>
      <p:sp>
        <p:nvSpPr>
          <p:cNvPr id="32" name="Rectangle 32"/>
          <p:cNvSpPr>
            <a:spLocks noGrp="1"/>
          </p:cNvSpPr>
          <p:nvPr>
            <p:ph type="dt" sz="half" idx="39"/>
          </p:nvPr>
        </p:nvSpPr>
        <p:spPr/>
        <p:txBody>
          <a:bodyPr/>
          <a:lstStyle>
            <a:lvl1pPr>
              <a:defRPr sz="1100"/>
            </a:lvl1pPr>
            <a:extLst/>
          </a:lstStyle>
          <a:p>
            <a:pPr>
              <a:defRPr/>
            </a:pPr>
            <a:endParaRPr lang="en-US" dirty="0"/>
          </a:p>
        </p:txBody>
      </p:sp>
      <p:sp>
        <p:nvSpPr>
          <p:cNvPr id="33" name="Rectangle 33"/>
          <p:cNvSpPr>
            <a:spLocks noGrp="1"/>
          </p:cNvSpPr>
          <p:nvPr>
            <p:ph type="sldNum" sz="quarter" idx="40"/>
          </p:nvPr>
        </p:nvSpPr>
        <p:spPr/>
        <p:txBody>
          <a:bodyPr/>
          <a:lstStyle>
            <a:lvl1pPr>
              <a:defRPr/>
            </a:lvl1pPr>
          </a:lstStyle>
          <a:p>
            <a:pPr>
              <a:defRPr/>
            </a:pPr>
            <a:fld id="{77A3F4A2-9CDB-4781-850B-08504C0120B4}" type="slidenum">
              <a:rPr lang="en-US" altLang="en-US"/>
              <a:pPr>
                <a:defRPr/>
              </a:pPr>
              <a:t>‹#›</a:t>
            </a:fld>
            <a:endParaRPr lang="en-US" altLang="en-US" dirty="0"/>
          </a:p>
        </p:txBody>
      </p:sp>
      <p:sp>
        <p:nvSpPr>
          <p:cNvPr id="34" name="Rectangle 34"/>
          <p:cNvSpPr>
            <a:spLocks noGrp="1"/>
          </p:cNvSpPr>
          <p:nvPr>
            <p:ph type="ftr" sz="quarter" idx="41"/>
          </p:nvPr>
        </p:nvSpPr>
        <p:spPr/>
        <p:txBody>
          <a:bodyPr/>
          <a:lstStyle>
            <a:lvl1pPr>
              <a:defRPr/>
            </a:lvl1pPr>
            <a:extLst/>
          </a:lstStyle>
          <a:p>
            <a:pPr>
              <a:defRPr/>
            </a:pPr>
            <a:endParaRPr lang="en-US" dirty="0"/>
          </a:p>
        </p:txBody>
      </p:sp>
    </p:spTree>
    <p:extLst>
      <p:ext uri="{BB962C8B-B14F-4D97-AF65-F5344CB8AC3E}">
        <p14:creationId xmlns:p14="http://schemas.microsoft.com/office/powerpoint/2010/main" val="3295461614"/>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pic>
        <p:nvPicPr>
          <p:cNvPr id="4" name="Rectangl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6238875"/>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6"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pPr>
              <a:defRPr/>
            </a:pPr>
            <a:endParaRPr lang="en-US" dirty="0"/>
          </a:p>
        </p:txBody>
      </p:sp>
      <p:sp>
        <p:nvSpPr>
          <p:cNvPr id="7" name="Rectangle 4"/>
          <p:cNvSpPr>
            <a:spLocks noGrp="1"/>
          </p:cNvSpPr>
          <p:nvPr>
            <p:ph type="ftr" sz="quarter" idx="11"/>
          </p:nvPr>
        </p:nvSpPr>
        <p:spPr/>
        <p:txBody>
          <a:bodyPr/>
          <a:lstStyle>
            <a:lvl1pPr>
              <a:defRPr>
                <a:solidFill>
                  <a:schemeClr val="bg1"/>
                </a:solidFill>
              </a:defRPr>
            </a:lvl1pPr>
            <a:extLst/>
          </a:lstStyle>
          <a:p>
            <a:pPr>
              <a:defRPr/>
            </a:pPr>
            <a:endParaRPr lang="en-US" dirty="0"/>
          </a:p>
        </p:txBody>
      </p:sp>
      <p:sp>
        <p:nvSpPr>
          <p:cNvPr id="8" name="Slide Number Placeholder 12"/>
          <p:cNvSpPr>
            <a:spLocks noGrp="1"/>
          </p:cNvSpPr>
          <p:nvPr>
            <p:ph type="sldNum" sz="quarter" idx="12"/>
          </p:nvPr>
        </p:nvSpPr>
        <p:spPr>
          <a:xfrm>
            <a:off x="6477000" y="6477000"/>
            <a:ext cx="1020763" cy="304800"/>
          </a:xfrm>
        </p:spPr>
        <p:txBody>
          <a:bodyPr/>
          <a:lstStyle>
            <a:lvl1pPr>
              <a:defRPr/>
            </a:lvl1pPr>
          </a:lstStyle>
          <a:p>
            <a:pPr>
              <a:defRPr/>
            </a:pPr>
            <a:fld id="{29B04617-850E-40E1-8933-63BF2BFBD02E}" type="slidenum">
              <a:rPr lang="en-US" altLang="en-US"/>
              <a:pPr>
                <a:defRPr/>
              </a:pPr>
              <a:t>‹#›</a:t>
            </a:fld>
            <a:endParaRPr lang="en-US" altLang="en-US" dirty="0"/>
          </a:p>
        </p:txBody>
      </p:sp>
    </p:spTree>
    <p:extLst>
      <p:ext uri="{BB962C8B-B14F-4D97-AF65-F5344CB8AC3E}">
        <p14:creationId xmlns:p14="http://schemas.microsoft.com/office/powerpoint/2010/main" val="3676359590"/>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smtClean="0"/>
              <a:t>Click to edit Master title style</a:t>
            </a:r>
            <a:endParaRPr lang="en-US"/>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4" name="Rectangle 4"/>
          <p:cNvSpPr>
            <a:spLocks noGrp="1"/>
          </p:cNvSpPr>
          <p:nvPr>
            <p:ph type="dt" sz="half" idx="14"/>
          </p:nvPr>
        </p:nvSpPr>
        <p:spPr/>
        <p:txBody>
          <a:bodyPr/>
          <a:lstStyle>
            <a:lvl1pPr>
              <a:defRPr/>
            </a:lvl1pPr>
          </a:lstStyle>
          <a:p>
            <a:pPr>
              <a:defRPr/>
            </a:pPr>
            <a:endParaRPr lang="en-US" dirty="0"/>
          </a:p>
        </p:txBody>
      </p:sp>
      <p:sp>
        <p:nvSpPr>
          <p:cNvPr id="5" name="Rectangle 6"/>
          <p:cNvSpPr>
            <a:spLocks noGrp="1"/>
          </p:cNvSpPr>
          <p:nvPr>
            <p:ph type="sldNum" sz="quarter" idx="15"/>
          </p:nvPr>
        </p:nvSpPr>
        <p:spPr/>
        <p:txBody>
          <a:bodyPr/>
          <a:lstStyle>
            <a:lvl1pPr>
              <a:defRPr/>
            </a:lvl1pPr>
          </a:lstStyle>
          <a:p>
            <a:pPr>
              <a:defRPr/>
            </a:pPr>
            <a:fld id="{2BE53327-AC66-495C-B804-58627D8D2DF8}" type="slidenum">
              <a:rPr lang="en-US" altLang="en-US"/>
              <a:pPr>
                <a:defRPr/>
              </a:pPr>
              <a:t>‹#›</a:t>
            </a:fld>
            <a:endParaRPr lang="en-US" altLang="en-US" dirty="0"/>
          </a:p>
        </p:txBody>
      </p:sp>
      <p:sp>
        <p:nvSpPr>
          <p:cNvPr id="6" name="Rectangle 1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4117362969"/>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smtClean="0"/>
              <a:t>Click to edit Master title style</a:t>
            </a:r>
            <a:endParaRPr lang="en-US"/>
          </a:p>
        </p:txBody>
      </p:sp>
      <p:sp>
        <p:nvSpPr>
          <p:cNvPr id="3" name="Rectangle 4"/>
          <p:cNvSpPr>
            <a:spLocks noGrp="1"/>
          </p:cNvSpPr>
          <p:nvPr>
            <p:ph type="dt" sz="half" idx="10"/>
          </p:nvPr>
        </p:nvSpPr>
        <p:spPr/>
        <p:txBody>
          <a:bodyPr/>
          <a:lstStyle>
            <a:lvl1pPr>
              <a:defRPr/>
            </a:lvl1pPr>
          </a:lstStyle>
          <a:p>
            <a:pPr>
              <a:defRPr/>
            </a:pPr>
            <a:endParaRPr lang="en-US" dirty="0"/>
          </a:p>
        </p:txBody>
      </p:sp>
      <p:sp>
        <p:nvSpPr>
          <p:cNvPr id="4" name="Rectangle 6"/>
          <p:cNvSpPr>
            <a:spLocks noGrp="1"/>
          </p:cNvSpPr>
          <p:nvPr>
            <p:ph type="sldNum" sz="quarter" idx="11"/>
          </p:nvPr>
        </p:nvSpPr>
        <p:spPr/>
        <p:txBody>
          <a:bodyPr/>
          <a:lstStyle>
            <a:lvl1pPr>
              <a:defRPr/>
            </a:lvl1pPr>
          </a:lstStyle>
          <a:p>
            <a:pPr>
              <a:defRPr/>
            </a:pPr>
            <a:fld id="{2C3270B9-0D29-4C90-B073-02FF676BCDD2}" type="slidenum">
              <a:rPr lang="en-US" altLang="en-US"/>
              <a:pPr>
                <a:defRPr/>
              </a:pPr>
              <a:t>‹#›</a:t>
            </a:fld>
            <a:endParaRPr lang="en-US" altLang="en-US" dirty="0"/>
          </a:p>
        </p:txBody>
      </p:sp>
      <p:sp>
        <p:nvSpPr>
          <p:cNvPr id="5" name="Rectangle 12"/>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744841413"/>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dirty="0"/>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9"/>
          <p:cNvSpPr>
            <a:spLocks noGrp="1"/>
          </p:cNvSpPr>
          <p:nvPr>
            <p:ph type="dt" sz="half" idx="16"/>
          </p:nvPr>
        </p:nvSpPr>
        <p:spPr/>
        <p:txBody>
          <a:bodyPr/>
          <a:lstStyle>
            <a:lvl1pPr algn="ctr">
              <a:defRPr/>
            </a:lvl1pPr>
            <a:extLst/>
          </a:lstStyle>
          <a:p>
            <a:pPr>
              <a:defRPr/>
            </a:pPr>
            <a:endParaRPr lang="en-US" dirty="0"/>
          </a:p>
        </p:txBody>
      </p:sp>
      <p:sp>
        <p:nvSpPr>
          <p:cNvPr id="6" name="Rectangle 10"/>
          <p:cNvSpPr>
            <a:spLocks noGrp="1"/>
          </p:cNvSpPr>
          <p:nvPr>
            <p:ph type="sldNum" sz="quarter" idx="17"/>
          </p:nvPr>
        </p:nvSpPr>
        <p:spPr/>
        <p:txBody>
          <a:bodyPr/>
          <a:lstStyle>
            <a:lvl1pPr>
              <a:defRPr/>
            </a:lvl1pPr>
          </a:lstStyle>
          <a:p>
            <a:pPr>
              <a:defRPr/>
            </a:pPr>
            <a:fld id="{9E90FBD2-BDA4-4118-8F92-B39D4B5C4B22}" type="slidenum">
              <a:rPr lang="en-US" altLang="en-US"/>
              <a:pPr>
                <a:defRPr/>
              </a:pPr>
              <a:t>‹#›</a:t>
            </a:fld>
            <a:endParaRPr lang="en-US" altLang="en-US" dirty="0"/>
          </a:p>
        </p:txBody>
      </p:sp>
      <p:sp>
        <p:nvSpPr>
          <p:cNvPr id="7" name="Rectangle 12"/>
          <p:cNvSpPr>
            <a:spLocks noGrp="1"/>
          </p:cNvSpPr>
          <p:nvPr>
            <p:ph type="ftr" sz="quarter" idx="18"/>
          </p:nvPr>
        </p:nvSpPr>
        <p:spPr/>
        <p:txBody>
          <a:bodyPr/>
          <a:lstStyle>
            <a:lvl1pPr>
              <a:defRPr/>
            </a:lvl1pPr>
            <a:extLst/>
          </a:lstStyle>
          <a:p>
            <a:pPr>
              <a:defRPr/>
            </a:pP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5981156"/>
            <a:ext cx="1181100" cy="876300"/>
          </a:xfrm>
          <a:prstGeom prst="rect">
            <a:avLst/>
          </a:prstGeom>
        </p:spPr>
      </p:pic>
    </p:spTree>
    <p:extLst>
      <p:ext uri="{BB962C8B-B14F-4D97-AF65-F5344CB8AC3E}">
        <p14:creationId xmlns:p14="http://schemas.microsoft.com/office/powerpoint/2010/main" val="516582198"/>
      </p:ext>
    </p:extLst>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31"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9"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5" name="Rectangle 11"/>
          <p:cNvSpPr>
            <a:spLocks noGrp="1"/>
          </p:cNvSpPr>
          <p:nvPr>
            <p:ph sz="quarter" idx="17"/>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p:cNvSpPr>
          <p:nvPr>
            <p:ph type="dt" sz="half" idx="18"/>
          </p:nvPr>
        </p:nvSpPr>
        <p:spPr/>
        <p:txBody>
          <a:bodyPr/>
          <a:lstStyle>
            <a:lvl1pPr>
              <a:defRPr/>
            </a:lvl1pPr>
          </a:lstStyle>
          <a:p>
            <a:pPr>
              <a:defRPr/>
            </a:pPr>
            <a:endParaRPr lang="en-US" dirty="0"/>
          </a:p>
        </p:txBody>
      </p:sp>
      <p:sp>
        <p:nvSpPr>
          <p:cNvPr id="8" name="Rectangle 6"/>
          <p:cNvSpPr>
            <a:spLocks noGrp="1"/>
          </p:cNvSpPr>
          <p:nvPr>
            <p:ph type="sldNum" sz="quarter" idx="19"/>
          </p:nvPr>
        </p:nvSpPr>
        <p:spPr/>
        <p:txBody>
          <a:bodyPr/>
          <a:lstStyle>
            <a:lvl1pPr>
              <a:defRPr/>
            </a:lvl1pPr>
          </a:lstStyle>
          <a:p>
            <a:pPr>
              <a:defRPr/>
            </a:pPr>
            <a:fld id="{4E1CFE89-FE52-4E3D-9643-EF1C4A26E938}" type="slidenum">
              <a:rPr lang="en-US" altLang="en-US"/>
              <a:pPr>
                <a:defRPr/>
              </a:pPr>
              <a:t>‹#›</a:t>
            </a:fld>
            <a:endParaRPr lang="en-US" altLang="en-US" dirty="0"/>
          </a:p>
        </p:txBody>
      </p:sp>
      <p:sp>
        <p:nvSpPr>
          <p:cNvPr id="10" name="Rectangle 1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2262954287"/>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9"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8" name="Rectangle 11"/>
          <p:cNvSpPr>
            <a:spLocks noGrp="1"/>
          </p:cNvSpPr>
          <p:nvPr>
            <p:ph sz="quarter" idx="15"/>
          </p:nvPr>
        </p:nvSpPr>
        <p:spPr>
          <a:xfrm>
            <a:off x="3048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1" name="Rectangle 11"/>
          <p:cNvSpPr>
            <a:spLocks noGrp="1"/>
          </p:cNvSpPr>
          <p:nvPr>
            <p:ph sz="quarter" idx="19"/>
          </p:nvPr>
        </p:nvSpPr>
        <p:spPr>
          <a:xfrm>
            <a:off x="4416552"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4"/>
          <p:cNvSpPr>
            <a:spLocks noGrp="1"/>
          </p:cNvSpPr>
          <p:nvPr>
            <p:ph type="dt" sz="half" idx="20"/>
          </p:nvPr>
        </p:nvSpPr>
        <p:spPr/>
        <p:txBody>
          <a:bodyPr/>
          <a:lstStyle>
            <a:lvl1pPr>
              <a:defRPr/>
            </a:lvl1pPr>
          </a:lstStyle>
          <a:p>
            <a:pPr>
              <a:defRPr/>
            </a:pPr>
            <a:endParaRPr lang="en-US" dirty="0"/>
          </a:p>
        </p:txBody>
      </p:sp>
      <p:sp>
        <p:nvSpPr>
          <p:cNvPr id="11" name="Rectangle 6"/>
          <p:cNvSpPr>
            <a:spLocks noGrp="1"/>
          </p:cNvSpPr>
          <p:nvPr>
            <p:ph type="sldNum" sz="quarter" idx="21"/>
          </p:nvPr>
        </p:nvSpPr>
        <p:spPr/>
        <p:txBody>
          <a:bodyPr/>
          <a:lstStyle>
            <a:lvl1pPr>
              <a:defRPr/>
            </a:lvl1pPr>
          </a:lstStyle>
          <a:p>
            <a:pPr>
              <a:defRPr/>
            </a:pPr>
            <a:fld id="{B7918FA6-5FD6-4D49-8FBC-56CC0881CE70}" type="slidenum">
              <a:rPr lang="en-US" altLang="en-US"/>
              <a:pPr>
                <a:defRPr/>
              </a:pPr>
              <a:t>‹#›</a:t>
            </a:fld>
            <a:endParaRPr lang="en-US" altLang="en-US" dirty="0"/>
          </a:p>
        </p:txBody>
      </p:sp>
      <p:sp>
        <p:nvSpPr>
          <p:cNvPr id="12"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70093089"/>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4" name="Rectangle 11"/>
          <p:cNvSpPr>
            <a:spLocks noGrp="1"/>
          </p:cNvSpPr>
          <p:nvPr>
            <p:ph sz="quarter" idx="15"/>
          </p:nvPr>
        </p:nvSpPr>
        <p:spPr>
          <a:xfrm>
            <a:off x="304800" y="609600"/>
            <a:ext cx="3962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17" name="Rectangle 11"/>
          <p:cNvSpPr>
            <a:spLocks noGrp="1"/>
          </p:cNvSpPr>
          <p:nvPr>
            <p:ph sz="quarter" idx="17"/>
          </p:nvPr>
        </p:nvSpPr>
        <p:spPr>
          <a:xfrm>
            <a:off x="4419600" y="609600"/>
            <a:ext cx="3962400"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smtClean="0"/>
              <a:t>Click to edit Master text styles</a:t>
            </a:r>
          </a:p>
        </p:txBody>
      </p:sp>
      <p:sp>
        <p:nvSpPr>
          <p:cNvPr id="20" name="Rectangle 11"/>
          <p:cNvSpPr>
            <a:spLocks noGrp="1"/>
          </p:cNvSpPr>
          <p:nvPr>
            <p:ph sz="quarter" idx="19"/>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0"/>
          </p:nvPr>
        </p:nvSpPr>
        <p:spPr/>
        <p:txBody>
          <a:bodyPr/>
          <a:lstStyle>
            <a:lvl1pPr>
              <a:defRPr/>
            </a:lvl1pPr>
          </a:lstStyle>
          <a:p>
            <a:pPr>
              <a:defRPr/>
            </a:pPr>
            <a:endParaRPr lang="en-US" dirty="0"/>
          </a:p>
        </p:txBody>
      </p:sp>
      <p:sp>
        <p:nvSpPr>
          <p:cNvPr id="10" name="Rectangle 6"/>
          <p:cNvSpPr>
            <a:spLocks noGrp="1"/>
          </p:cNvSpPr>
          <p:nvPr>
            <p:ph type="sldNum" sz="quarter" idx="21"/>
          </p:nvPr>
        </p:nvSpPr>
        <p:spPr/>
        <p:txBody>
          <a:bodyPr/>
          <a:lstStyle>
            <a:lvl1pPr>
              <a:defRPr/>
            </a:lvl1pPr>
          </a:lstStyle>
          <a:p>
            <a:pPr>
              <a:defRPr/>
            </a:pPr>
            <a:fld id="{8CF720CD-9D6F-4A50-87C3-3527FB7E4B87}" type="slidenum">
              <a:rPr lang="en-US" altLang="en-US"/>
              <a:pPr>
                <a:defRPr/>
              </a:pPr>
              <a:t>‹#›</a:t>
            </a:fld>
            <a:endParaRPr lang="en-US" altLang="en-US" dirty="0"/>
          </a:p>
        </p:txBody>
      </p:sp>
      <p:sp>
        <p:nvSpPr>
          <p:cNvPr id="11" name="Rectangle 1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792332201"/>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smtClean="0"/>
              <a:t>Click to edit Master title style</a:t>
            </a:r>
            <a:endParaRPr lang="en-US" dirty="0"/>
          </a:p>
        </p:txBody>
      </p:sp>
      <p:sp>
        <p:nvSpPr>
          <p:cNvPr id="3076" name="Rectangle 3"/>
          <p:cNvSpPr>
            <a:spLocks noGrp="1"/>
          </p:cNvSpPr>
          <p:nvPr>
            <p:ph type="body" idx="1"/>
          </p:nvPr>
        </p:nvSpPr>
        <p:spPr bwMode="auto">
          <a:xfrm>
            <a:off x="304800" y="3810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r" eaLnBrk="1" hangingPunct="1">
              <a:defRPr sz="1000">
                <a:solidFill>
                  <a:schemeClr val="tx1">
                    <a:tint val="65000"/>
                  </a:schemeClr>
                </a:solidFill>
                <a:latin typeface="Arial" charset="0"/>
              </a:defRPr>
            </a:lvl1pPr>
            <a:extLst/>
          </a:lstStyle>
          <a:p>
            <a:pPr>
              <a:defRPr/>
            </a:pPr>
            <a:endParaRPr lang="en-US" dirty="0"/>
          </a:p>
        </p:txBody>
      </p:sp>
      <p:sp>
        <p:nvSpPr>
          <p:cNvPr id="6" name="Rectangle 6"/>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CEC728F3-61B1-43A4-8AAF-860D72DED198}" type="slidenum">
              <a:rPr lang="en-US" altLang="en-US"/>
              <a:pPr>
                <a:defRPr/>
              </a:pPr>
              <a:t>‹#›</a:t>
            </a:fld>
            <a:endParaRPr lang="en-US" alt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hangingPunct="1">
              <a:defRPr sz="1000">
                <a:solidFill>
                  <a:sysClr val="windowText" lastClr="000000"/>
                </a:solidFill>
                <a:latin typeface="Arial" charset="0"/>
              </a:defRPr>
            </a:lvl1pPr>
            <a:extLst/>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7922" r:id="rId1"/>
    <p:sldLayoutId id="2147487923" r:id="rId2"/>
    <p:sldLayoutId id="2147487924" r:id="rId3"/>
    <p:sldLayoutId id="2147487911" r:id="rId4"/>
    <p:sldLayoutId id="2147487912" r:id="rId5"/>
    <p:sldLayoutId id="2147487925" r:id="rId6"/>
    <p:sldLayoutId id="2147487913" r:id="rId7"/>
    <p:sldLayoutId id="2147487914" r:id="rId8"/>
    <p:sldLayoutId id="2147487915" r:id="rId9"/>
    <p:sldLayoutId id="2147487916" r:id="rId10"/>
    <p:sldLayoutId id="2147487917" r:id="rId11"/>
    <p:sldLayoutId id="2147487918" r:id="rId12"/>
    <p:sldLayoutId id="2147487919" r:id="rId13"/>
    <p:sldLayoutId id="2147487920" r:id="rId14"/>
    <p:sldLayoutId id="2147487921" r:id="rId15"/>
    <p:sldLayoutId id="2147487926" r:id="rId16"/>
    <p:sldLayoutId id="2147487929" r:id="rId17"/>
  </p:sldLayoutIdLst>
  <p:transition spd="slow">
    <p:wedge/>
  </p:transition>
  <p:timing>
    <p:tnLst>
      <p:par>
        <p:cTn id="1" dur="indefinite" restart="never" nodeType="tmRoot"/>
      </p:par>
    </p:tnLst>
  </p:timing>
  <p:hf sldNum="0" hdr="0" ftr="0" dt="0"/>
  <p:txStyles>
    <p:titleStyle>
      <a:lvl1pPr algn="l" rtl="0" eaLnBrk="0" fontAlgn="base" hangingPunct="0">
        <a:spcBef>
          <a:spcPct val="0"/>
        </a:spcBef>
        <a:spcAft>
          <a:spcPct val="0"/>
        </a:spcAft>
        <a:defRPr sz="2400" cap="small">
          <a:solidFill>
            <a:schemeClr val="tx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p:titleStyle>
    <p:body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4114800"/>
            <a:ext cx="8686800" cy="523875"/>
          </a:xfrm>
          <a:prstGeom prst="rect">
            <a:avLst/>
          </a:prstGeom>
        </p:spPr>
        <p:txBody>
          <a:bodyPr>
            <a:spAutoFit/>
          </a:bodyPr>
          <a:lstStyle/>
          <a:p>
            <a:pPr eaLnBrk="1" hangingPunct="1">
              <a:defRPr/>
            </a:pPr>
            <a:r>
              <a:rPr lang="en-US" sz="2800" dirty="0">
                <a:solidFill>
                  <a:schemeClr val="bg1">
                    <a:lumMod val="95000"/>
                  </a:schemeClr>
                </a:solidFill>
                <a:latin typeface="Times New Roman" pitchFamily="18" charset="0"/>
                <a:cs typeface="Times New Roman" pitchFamily="18" charset="0"/>
              </a:rPr>
              <a:t>North Tampa Housing Development Corporation</a:t>
            </a:r>
            <a:endParaRPr lang="en-US" sz="2800" dirty="0">
              <a:solidFill>
                <a:schemeClr val="bg1">
                  <a:lumMod val="95000"/>
                </a:schemeClr>
              </a:solidFill>
              <a:cs typeface="Arial" pitchFamily="34" charset="0"/>
            </a:endParaRPr>
          </a:p>
        </p:txBody>
      </p:sp>
      <p:sp>
        <p:nvSpPr>
          <p:cNvPr id="9" name="Subtitle 5"/>
          <p:cNvSpPr txBox="1">
            <a:spLocks/>
          </p:cNvSpPr>
          <p:nvPr/>
        </p:nvSpPr>
        <p:spPr>
          <a:xfrm>
            <a:off x="152400" y="5257800"/>
            <a:ext cx="5257800" cy="1423988"/>
          </a:xfrm>
          <a:prstGeom prst="rect">
            <a:avLst/>
          </a:prstGeom>
          <a:solidFill>
            <a:schemeClr val="bg1"/>
          </a:solidFill>
        </p:spPr>
        <p:txBody>
          <a:bodyPr/>
          <a:lstStyle/>
          <a:p>
            <a:pPr eaLnBrk="1" fontAlgn="auto" hangingPunct="1">
              <a:spcBef>
                <a:spcPct val="20000"/>
              </a:spcBef>
              <a:spcAft>
                <a:spcPts val="0"/>
              </a:spcAft>
              <a:defRPr/>
            </a:pPr>
            <a:r>
              <a:rPr lang="en-US" sz="2000" b="1" dirty="0" smtClean="0">
                <a:cs typeface="Arial" pitchFamily="34" charset="0"/>
              </a:rPr>
              <a:t>SAHMA – Florida Conference </a:t>
            </a:r>
            <a:endParaRPr lang="en-US" sz="2000" b="1" dirty="0">
              <a:cs typeface="Arial" pitchFamily="34" charset="0"/>
            </a:endParaRPr>
          </a:p>
          <a:p>
            <a:pPr eaLnBrk="1" fontAlgn="auto" hangingPunct="1">
              <a:spcBef>
                <a:spcPct val="20000"/>
              </a:spcBef>
              <a:spcAft>
                <a:spcPts val="0"/>
              </a:spcAft>
              <a:defRPr/>
            </a:pPr>
            <a:r>
              <a:rPr lang="en-US" sz="2800" b="1" dirty="0" smtClean="0">
                <a:solidFill>
                  <a:schemeClr val="tx1">
                    <a:lumMod val="95000"/>
                    <a:lumOff val="5000"/>
                  </a:schemeClr>
                </a:solidFill>
                <a:cs typeface="Arial" panose="020B0604020202020204" pitchFamily="34" charset="0"/>
              </a:rPr>
              <a:t>Wednesday 4/19/2023</a:t>
            </a:r>
            <a:endParaRPr lang="en-US" sz="2800" b="1" dirty="0">
              <a:solidFill>
                <a:schemeClr val="tx1">
                  <a:lumMod val="95000"/>
                  <a:lumOff val="5000"/>
                </a:schemeClr>
              </a:solidFill>
              <a:cs typeface="Arial" panose="020B0604020202020204" pitchFamily="34" charset="0"/>
            </a:endParaRPr>
          </a:p>
        </p:txBody>
      </p:sp>
      <p:sp>
        <p:nvSpPr>
          <p:cNvPr id="17413" name="Freeform 76"/>
          <p:cNvSpPr>
            <a:spLocks/>
          </p:cNvSpPr>
          <p:nvPr/>
        </p:nvSpPr>
        <p:spPr bwMode="auto">
          <a:xfrm>
            <a:off x="914400" y="595313"/>
            <a:ext cx="3935413" cy="2573337"/>
          </a:xfrm>
          <a:custGeom>
            <a:avLst/>
            <a:gdLst>
              <a:gd name="T0" fmla="*/ 2147483646 w 2479"/>
              <a:gd name="T1" fmla="*/ 2147483646 h 1621"/>
              <a:gd name="T2" fmla="*/ 2147483646 w 2479"/>
              <a:gd name="T3" fmla="*/ 2147483646 h 1621"/>
              <a:gd name="T4" fmla="*/ 2147483646 w 2479"/>
              <a:gd name="T5" fmla="*/ 2147483646 h 1621"/>
              <a:gd name="T6" fmla="*/ 2147483646 w 2479"/>
              <a:gd name="T7" fmla="*/ 2147483646 h 1621"/>
              <a:gd name="T8" fmla="*/ 2147483646 w 2479"/>
              <a:gd name="T9" fmla="*/ 2147483646 h 1621"/>
              <a:gd name="T10" fmla="*/ 2147483646 w 2479"/>
              <a:gd name="T11" fmla="*/ 2147483646 h 1621"/>
              <a:gd name="T12" fmla="*/ 2147483646 w 2479"/>
              <a:gd name="T13" fmla="*/ 2147483646 h 1621"/>
              <a:gd name="T14" fmla="*/ 2147483646 w 2479"/>
              <a:gd name="T15" fmla="*/ 2147483646 h 1621"/>
              <a:gd name="T16" fmla="*/ 2147483646 w 2479"/>
              <a:gd name="T17" fmla="*/ 2147483646 h 1621"/>
              <a:gd name="T18" fmla="*/ 2147483646 w 2479"/>
              <a:gd name="T19" fmla="*/ 2147483646 h 1621"/>
              <a:gd name="T20" fmla="*/ 2147483646 w 2479"/>
              <a:gd name="T21" fmla="*/ 2147483646 h 1621"/>
              <a:gd name="T22" fmla="*/ 2147483646 w 2479"/>
              <a:gd name="T23" fmla="*/ 2147483646 h 1621"/>
              <a:gd name="T24" fmla="*/ 2147483646 w 2479"/>
              <a:gd name="T25" fmla="*/ 2147483646 h 1621"/>
              <a:gd name="T26" fmla="*/ 2147483646 w 2479"/>
              <a:gd name="T27" fmla="*/ 2147483646 h 1621"/>
              <a:gd name="T28" fmla="*/ 2147483646 w 2479"/>
              <a:gd name="T29" fmla="*/ 2147483646 h 1621"/>
              <a:gd name="T30" fmla="*/ 2147483646 w 2479"/>
              <a:gd name="T31" fmla="*/ 2147483646 h 1621"/>
              <a:gd name="T32" fmla="*/ 2147483646 w 2479"/>
              <a:gd name="T33" fmla="*/ 2147483646 h 1621"/>
              <a:gd name="T34" fmla="*/ 2147483646 w 2479"/>
              <a:gd name="T35" fmla="*/ 2147483646 h 1621"/>
              <a:gd name="T36" fmla="*/ 2147483646 w 2479"/>
              <a:gd name="T37" fmla="*/ 2147483646 h 1621"/>
              <a:gd name="T38" fmla="*/ 2147483646 w 2479"/>
              <a:gd name="T39" fmla="*/ 2147483646 h 1621"/>
              <a:gd name="T40" fmla="*/ 2147483646 w 2479"/>
              <a:gd name="T41" fmla="*/ 2147483646 h 1621"/>
              <a:gd name="T42" fmla="*/ 2147483646 w 2479"/>
              <a:gd name="T43" fmla="*/ 2147483646 h 1621"/>
              <a:gd name="T44" fmla="*/ 2147483646 w 2479"/>
              <a:gd name="T45" fmla="*/ 2147483646 h 1621"/>
              <a:gd name="T46" fmla="*/ 2147483646 w 2479"/>
              <a:gd name="T47" fmla="*/ 2147483646 h 1621"/>
              <a:gd name="T48" fmla="*/ 2147483646 w 2479"/>
              <a:gd name="T49" fmla="*/ 2147483646 h 1621"/>
              <a:gd name="T50" fmla="*/ 2147483646 w 2479"/>
              <a:gd name="T51" fmla="*/ 2147483646 h 1621"/>
              <a:gd name="T52" fmla="*/ 2147483646 w 2479"/>
              <a:gd name="T53" fmla="*/ 2147483646 h 1621"/>
              <a:gd name="T54" fmla="*/ 2147483646 w 2479"/>
              <a:gd name="T55" fmla="*/ 2147483646 h 1621"/>
              <a:gd name="T56" fmla="*/ 2147483646 w 2479"/>
              <a:gd name="T57" fmla="*/ 2147483646 h 1621"/>
              <a:gd name="T58" fmla="*/ 2147483646 w 2479"/>
              <a:gd name="T59" fmla="*/ 2147483646 h 1621"/>
              <a:gd name="T60" fmla="*/ 2147483646 w 2479"/>
              <a:gd name="T61" fmla="*/ 2147483646 h 1621"/>
              <a:gd name="T62" fmla="*/ 2147483646 w 2479"/>
              <a:gd name="T63" fmla="*/ 2147483646 h 1621"/>
              <a:gd name="T64" fmla="*/ 2147483646 w 2479"/>
              <a:gd name="T65" fmla="*/ 2147483646 h 1621"/>
              <a:gd name="T66" fmla="*/ 2147483646 w 2479"/>
              <a:gd name="T67" fmla="*/ 2147483646 h 1621"/>
              <a:gd name="T68" fmla="*/ 2147483646 w 2479"/>
              <a:gd name="T69" fmla="*/ 2147483646 h 1621"/>
              <a:gd name="T70" fmla="*/ 2147483646 w 2479"/>
              <a:gd name="T71" fmla="*/ 2147483646 h 1621"/>
              <a:gd name="T72" fmla="*/ 2147483646 w 2479"/>
              <a:gd name="T73" fmla="*/ 2147483646 h 1621"/>
              <a:gd name="T74" fmla="*/ 2147483646 w 2479"/>
              <a:gd name="T75" fmla="*/ 2147483646 h 1621"/>
              <a:gd name="T76" fmla="*/ 2147483646 w 2479"/>
              <a:gd name="T77" fmla="*/ 2147483646 h 1621"/>
              <a:gd name="T78" fmla="*/ 2147483646 w 2479"/>
              <a:gd name="T79" fmla="*/ 2147483646 h 1621"/>
              <a:gd name="T80" fmla="*/ 2147483646 w 2479"/>
              <a:gd name="T81" fmla="*/ 2147483646 h 1621"/>
              <a:gd name="T82" fmla="*/ 2147483646 w 2479"/>
              <a:gd name="T83" fmla="*/ 2147483646 h 1621"/>
              <a:gd name="T84" fmla="*/ 2147483646 w 2479"/>
              <a:gd name="T85" fmla="*/ 2147483646 h 1621"/>
              <a:gd name="T86" fmla="*/ 2147483646 w 2479"/>
              <a:gd name="T87" fmla="*/ 2147483646 h 1621"/>
              <a:gd name="T88" fmla="*/ 2147483646 w 2479"/>
              <a:gd name="T89" fmla="*/ 2147483646 h 1621"/>
              <a:gd name="T90" fmla="*/ 2147483646 w 2479"/>
              <a:gd name="T91" fmla="*/ 2147483646 h 1621"/>
              <a:gd name="T92" fmla="*/ 2147483646 w 2479"/>
              <a:gd name="T93" fmla="*/ 2147483646 h 1621"/>
              <a:gd name="T94" fmla="*/ 2147483646 w 2479"/>
              <a:gd name="T95" fmla="*/ 2147483646 h 1621"/>
              <a:gd name="T96" fmla="*/ 2147483646 w 2479"/>
              <a:gd name="T97" fmla="*/ 2147483646 h 1621"/>
              <a:gd name="T98" fmla="*/ 2147483646 w 2479"/>
              <a:gd name="T99" fmla="*/ 2147483646 h 1621"/>
              <a:gd name="T100" fmla="*/ 2147483646 w 2479"/>
              <a:gd name="T101" fmla="*/ 2147483646 h 1621"/>
              <a:gd name="T102" fmla="*/ 2147483646 w 2479"/>
              <a:gd name="T103" fmla="*/ 2147483646 h 1621"/>
              <a:gd name="T104" fmla="*/ 2147483646 w 2479"/>
              <a:gd name="T105" fmla="*/ 2147483646 h 1621"/>
              <a:gd name="T106" fmla="*/ 2147483646 w 2479"/>
              <a:gd name="T107" fmla="*/ 2147483646 h 1621"/>
              <a:gd name="T108" fmla="*/ 2147483646 w 2479"/>
              <a:gd name="T109" fmla="*/ 2147483646 h 1621"/>
              <a:gd name="T110" fmla="*/ 2147483646 w 2479"/>
              <a:gd name="T111" fmla="*/ 2147483646 h 1621"/>
              <a:gd name="T112" fmla="*/ 2147483646 w 2479"/>
              <a:gd name="T113" fmla="*/ 2147483646 h 1621"/>
              <a:gd name="T114" fmla="*/ 2147483646 w 2479"/>
              <a:gd name="T115" fmla="*/ 2147483646 h 1621"/>
              <a:gd name="T116" fmla="*/ 2147483646 w 2479"/>
              <a:gd name="T117" fmla="*/ 2147483646 h 1621"/>
              <a:gd name="T118" fmla="*/ 2147483646 w 2479"/>
              <a:gd name="T119" fmla="*/ 2147483646 h 1621"/>
              <a:gd name="T120" fmla="*/ 2147483646 w 2479"/>
              <a:gd name="T121" fmla="*/ 2147483646 h 1621"/>
              <a:gd name="T122" fmla="*/ 2147483646 w 2479"/>
              <a:gd name="T123" fmla="*/ 2147483646 h 1621"/>
              <a:gd name="T124" fmla="*/ 2147483646 w 2479"/>
              <a:gd name="T125" fmla="*/ 2147483646 h 16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79" h="1621">
                <a:moveTo>
                  <a:pt x="2445" y="1290"/>
                </a:moveTo>
                <a:lnTo>
                  <a:pt x="2450" y="1277"/>
                </a:lnTo>
                <a:lnTo>
                  <a:pt x="2452" y="1265"/>
                </a:lnTo>
                <a:lnTo>
                  <a:pt x="2457" y="1252"/>
                </a:lnTo>
                <a:lnTo>
                  <a:pt x="2459" y="1240"/>
                </a:lnTo>
                <a:lnTo>
                  <a:pt x="2470" y="1182"/>
                </a:lnTo>
                <a:lnTo>
                  <a:pt x="2477" y="1125"/>
                </a:lnTo>
                <a:lnTo>
                  <a:pt x="2479" y="1068"/>
                </a:lnTo>
                <a:lnTo>
                  <a:pt x="2475" y="1011"/>
                </a:lnTo>
                <a:lnTo>
                  <a:pt x="2472" y="989"/>
                </a:lnTo>
                <a:lnTo>
                  <a:pt x="2466" y="965"/>
                </a:lnTo>
                <a:lnTo>
                  <a:pt x="2459" y="939"/>
                </a:lnTo>
                <a:lnTo>
                  <a:pt x="2451" y="910"/>
                </a:lnTo>
                <a:lnTo>
                  <a:pt x="2440" y="881"/>
                </a:lnTo>
                <a:lnTo>
                  <a:pt x="2426" y="850"/>
                </a:lnTo>
                <a:lnTo>
                  <a:pt x="2409" y="817"/>
                </a:lnTo>
                <a:lnTo>
                  <a:pt x="2390" y="784"/>
                </a:lnTo>
                <a:lnTo>
                  <a:pt x="2372" y="758"/>
                </a:lnTo>
                <a:lnTo>
                  <a:pt x="2352" y="732"/>
                </a:lnTo>
                <a:lnTo>
                  <a:pt x="2330" y="707"/>
                </a:lnTo>
                <a:lnTo>
                  <a:pt x="2306" y="680"/>
                </a:lnTo>
                <a:lnTo>
                  <a:pt x="2280" y="655"/>
                </a:lnTo>
                <a:lnTo>
                  <a:pt x="2252" y="631"/>
                </a:lnTo>
                <a:lnTo>
                  <a:pt x="2221" y="606"/>
                </a:lnTo>
                <a:lnTo>
                  <a:pt x="2188" y="584"/>
                </a:lnTo>
                <a:lnTo>
                  <a:pt x="2174" y="576"/>
                </a:lnTo>
                <a:lnTo>
                  <a:pt x="2160" y="567"/>
                </a:lnTo>
                <a:lnTo>
                  <a:pt x="2146" y="559"/>
                </a:lnTo>
                <a:lnTo>
                  <a:pt x="2134" y="551"/>
                </a:lnTo>
                <a:lnTo>
                  <a:pt x="2121" y="544"/>
                </a:lnTo>
                <a:lnTo>
                  <a:pt x="2109" y="537"/>
                </a:lnTo>
                <a:lnTo>
                  <a:pt x="2096" y="530"/>
                </a:lnTo>
                <a:lnTo>
                  <a:pt x="2084" y="523"/>
                </a:lnTo>
                <a:lnTo>
                  <a:pt x="2063" y="512"/>
                </a:lnTo>
                <a:lnTo>
                  <a:pt x="2043" y="502"/>
                </a:lnTo>
                <a:lnTo>
                  <a:pt x="2024" y="492"/>
                </a:lnTo>
                <a:lnTo>
                  <a:pt x="2004" y="483"/>
                </a:lnTo>
                <a:lnTo>
                  <a:pt x="1986" y="476"/>
                </a:lnTo>
                <a:lnTo>
                  <a:pt x="1968" y="467"/>
                </a:lnTo>
                <a:lnTo>
                  <a:pt x="1950" y="460"/>
                </a:lnTo>
                <a:lnTo>
                  <a:pt x="1933" y="455"/>
                </a:lnTo>
                <a:lnTo>
                  <a:pt x="1917" y="449"/>
                </a:lnTo>
                <a:lnTo>
                  <a:pt x="1900" y="444"/>
                </a:lnTo>
                <a:lnTo>
                  <a:pt x="1883" y="439"/>
                </a:lnTo>
                <a:lnTo>
                  <a:pt x="1868" y="435"/>
                </a:lnTo>
                <a:lnTo>
                  <a:pt x="1853" y="431"/>
                </a:lnTo>
                <a:lnTo>
                  <a:pt x="1836" y="428"/>
                </a:lnTo>
                <a:lnTo>
                  <a:pt x="1821" y="425"/>
                </a:lnTo>
                <a:lnTo>
                  <a:pt x="1805" y="423"/>
                </a:lnTo>
                <a:lnTo>
                  <a:pt x="1773" y="419"/>
                </a:lnTo>
                <a:lnTo>
                  <a:pt x="1741" y="417"/>
                </a:lnTo>
                <a:lnTo>
                  <a:pt x="1711" y="416"/>
                </a:lnTo>
                <a:lnTo>
                  <a:pt x="1680" y="417"/>
                </a:lnTo>
                <a:lnTo>
                  <a:pt x="1651" y="420"/>
                </a:lnTo>
                <a:lnTo>
                  <a:pt x="1622" y="423"/>
                </a:lnTo>
                <a:lnTo>
                  <a:pt x="1593" y="427"/>
                </a:lnTo>
                <a:lnTo>
                  <a:pt x="1565" y="431"/>
                </a:lnTo>
                <a:lnTo>
                  <a:pt x="1537" y="435"/>
                </a:lnTo>
                <a:lnTo>
                  <a:pt x="1509" y="439"/>
                </a:lnTo>
                <a:lnTo>
                  <a:pt x="1481" y="444"/>
                </a:lnTo>
                <a:lnTo>
                  <a:pt x="1453" y="448"/>
                </a:lnTo>
                <a:lnTo>
                  <a:pt x="1426" y="449"/>
                </a:lnTo>
                <a:lnTo>
                  <a:pt x="1396" y="452"/>
                </a:lnTo>
                <a:lnTo>
                  <a:pt x="1369" y="452"/>
                </a:lnTo>
                <a:lnTo>
                  <a:pt x="1339" y="451"/>
                </a:lnTo>
                <a:lnTo>
                  <a:pt x="1324" y="449"/>
                </a:lnTo>
                <a:lnTo>
                  <a:pt x="1310" y="446"/>
                </a:lnTo>
                <a:lnTo>
                  <a:pt x="1295" y="444"/>
                </a:lnTo>
                <a:lnTo>
                  <a:pt x="1280" y="439"/>
                </a:lnTo>
                <a:lnTo>
                  <a:pt x="1264" y="435"/>
                </a:lnTo>
                <a:lnTo>
                  <a:pt x="1249" y="431"/>
                </a:lnTo>
                <a:lnTo>
                  <a:pt x="1234" y="425"/>
                </a:lnTo>
                <a:lnTo>
                  <a:pt x="1218" y="419"/>
                </a:lnTo>
                <a:lnTo>
                  <a:pt x="1202" y="412"/>
                </a:lnTo>
                <a:lnTo>
                  <a:pt x="1186" y="403"/>
                </a:lnTo>
                <a:lnTo>
                  <a:pt x="1170" y="395"/>
                </a:lnTo>
                <a:lnTo>
                  <a:pt x="1153" y="385"/>
                </a:lnTo>
                <a:lnTo>
                  <a:pt x="1136" y="375"/>
                </a:lnTo>
                <a:lnTo>
                  <a:pt x="1120" y="364"/>
                </a:lnTo>
                <a:lnTo>
                  <a:pt x="1102" y="353"/>
                </a:lnTo>
                <a:lnTo>
                  <a:pt x="1085" y="341"/>
                </a:lnTo>
                <a:lnTo>
                  <a:pt x="1072" y="332"/>
                </a:lnTo>
                <a:lnTo>
                  <a:pt x="1061" y="323"/>
                </a:lnTo>
                <a:lnTo>
                  <a:pt x="1049" y="313"/>
                </a:lnTo>
                <a:lnTo>
                  <a:pt x="1036" y="303"/>
                </a:lnTo>
                <a:lnTo>
                  <a:pt x="1024" y="292"/>
                </a:lnTo>
                <a:lnTo>
                  <a:pt x="1011" y="282"/>
                </a:lnTo>
                <a:lnTo>
                  <a:pt x="999" y="270"/>
                </a:lnTo>
                <a:lnTo>
                  <a:pt x="986" y="258"/>
                </a:lnTo>
                <a:lnTo>
                  <a:pt x="965" y="240"/>
                </a:lnTo>
                <a:lnTo>
                  <a:pt x="943" y="222"/>
                </a:lnTo>
                <a:lnTo>
                  <a:pt x="921" y="204"/>
                </a:lnTo>
                <a:lnTo>
                  <a:pt x="898" y="185"/>
                </a:lnTo>
                <a:lnTo>
                  <a:pt x="873" y="168"/>
                </a:lnTo>
                <a:lnTo>
                  <a:pt x="848" y="150"/>
                </a:lnTo>
                <a:lnTo>
                  <a:pt x="823" y="133"/>
                </a:lnTo>
                <a:lnTo>
                  <a:pt x="797" y="117"/>
                </a:lnTo>
                <a:lnTo>
                  <a:pt x="783" y="108"/>
                </a:lnTo>
                <a:lnTo>
                  <a:pt x="769" y="101"/>
                </a:lnTo>
                <a:lnTo>
                  <a:pt x="755" y="93"/>
                </a:lnTo>
                <a:lnTo>
                  <a:pt x="741" y="86"/>
                </a:lnTo>
                <a:lnTo>
                  <a:pt x="727" y="79"/>
                </a:lnTo>
                <a:lnTo>
                  <a:pt x="712" y="71"/>
                </a:lnTo>
                <a:lnTo>
                  <a:pt x="698" y="65"/>
                </a:lnTo>
                <a:lnTo>
                  <a:pt x="684" y="58"/>
                </a:lnTo>
                <a:lnTo>
                  <a:pt x="669" y="51"/>
                </a:lnTo>
                <a:lnTo>
                  <a:pt x="654" y="46"/>
                </a:lnTo>
                <a:lnTo>
                  <a:pt x="638" y="40"/>
                </a:lnTo>
                <a:lnTo>
                  <a:pt x="623" y="34"/>
                </a:lnTo>
                <a:lnTo>
                  <a:pt x="608" y="29"/>
                </a:lnTo>
                <a:lnTo>
                  <a:pt x="592" y="23"/>
                </a:lnTo>
                <a:lnTo>
                  <a:pt x="577" y="19"/>
                </a:lnTo>
                <a:lnTo>
                  <a:pt x="562" y="15"/>
                </a:lnTo>
                <a:lnTo>
                  <a:pt x="507" y="4"/>
                </a:lnTo>
                <a:lnTo>
                  <a:pt x="453" y="0"/>
                </a:lnTo>
                <a:lnTo>
                  <a:pt x="400" y="1"/>
                </a:lnTo>
                <a:lnTo>
                  <a:pt x="349" y="7"/>
                </a:lnTo>
                <a:lnTo>
                  <a:pt x="300" y="19"/>
                </a:lnTo>
                <a:lnTo>
                  <a:pt x="253" y="37"/>
                </a:lnTo>
                <a:lnTo>
                  <a:pt x="210" y="58"/>
                </a:lnTo>
                <a:lnTo>
                  <a:pt x="168" y="85"/>
                </a:lnTo>
                <a:lnTo>
                  <a:pt x="132" y="115"/>
                </a:lnTo>
                <a:lnTo>
                  <a:pt x="98" y="150"/>
                </a:lnTo>
                <a:lnTo>
                  <a:pt x="69" y="188"/>
                </a:lnTo>
                <a:lnTo>
                  <a:pt x="46" y="228"/>
                </a:lnTo>
                <a:lnTo>
                  <a:pt x="27" y="271"/>
                </a:lnTo>
                <a:lnTo>
                  <a:pt x="15" y="316"/>
                </a:lnTo>
                <a:lnTo>
                  <a:pt x="8" y="364"/>
                </a:lnTo>
                <a:lnTo>
                  <a:pt x="8" y="413"/>
                </a:lnTo>
                <a:lnTo>
                  <a:pt x="12" y="456"/>
                </a:lnTo>
                <a:lnTo>
                  <a:pt x="18" y="502"/>
                </a:lnTo>
                <a:lnTo>
                  <a:pt x="26" y="551"/>
                </a:lnTo>
                <a:lnTo>
                  <a:pt x="36" y="599"/>
                </a:lnTo>
                <a:lnTo>
                  <a:pt x="47" y="648"/>
                </a:lnTo>
                <a:lnTo>
                  <a:pt x="59" y="694"/>
                </a:lnTo>
                <a:lnTo>
                  <a:pt x="73" y="739"/>
                </a:lnTo>
                <a:lnTo>
                  <a:pt x="89" y="778"/>
                </a:lnTo>
                <a:lnTo>
                  <a:pt x="121" y="855"/>
                </a:lnTo>
                <a:lnTo>
                  <a:pt x="149" y="924"/>
                </a:lnTo>
                <a:lnTo>
                  <a:pt x="171" y="982"/>
                </a:lnTo>
                <a:lnTo>
                  <a:pt x="189" y="1034"/>
                </a:lnTo>
                <a:lnTo>
                  <a:pt x="200" y="1081"/>
                </a:lnTo>
                <a:lnTo>
                  <a:pt x="207" y="1124"/>
                </a:lnTo>
                <a:lnTo>
                  <a:pt x="207" y="1166"/>
                </a:lnTo>
                <a:lnTo>
                  <a:pt x="200" y="1208"/>
                </a:lnTo>
                <a:lnTo>
                  <a:pt x="183" y="1265"/>
                </a:lnTo>
                <a:lnTo>
                  <a:pt x="161" y="1317"/>
                </a:lnTo>
                <a:lnTo>
                  <a:pt x="135" y="1365"/>
                </a:lnTo>
                <a:lnTo>
                  <a:pt x="108" y="1409"/>
                </a:lnTo>
                <a:lnTo>
                  <a:pt x="80" y="1454"/>
                </a:lnTo>
                <a:lnTo>
                  <a:pt x="54" y="1496"/>
                </a:lnTo>
                <a:lnTo>
                  <a:pt x="29" y="1540"/>
                </a:lnTo>
                <a:lnTo>
                  <a:pt x="9" y="1586"/>
                </a:lnTo>
                <a:lnTo>
                  <a:pt x="7" y="1594"/>
                </a:lnTo>
                <a:lnTo>
                  <a:pt x="4" y="1603"/>
                </a:lnTo>
                <a:lnTo>
                  <a:pt x="2" y="1611"/>
                </a:lnTo>
                <a:lnTo>
                  <a:pt x="0" y="1621"/>
                </a:lnTo>
                <a:lnTo>
                  <a:pt x="87" y="1583"/>
                </a:lnTo>
                <a:lnTo>
                  <a:pt x="175" y="1548"/>
                </a:lnTo>
                <a:lnTo>
                  <a:pt x="263" y="1516"/>
                </a:lnTo>
                <a:lnTo>
                  <a:pt x="350" y="1487"/>
                </a:lnTo>
                <a:lnTo>
                  <a:pt x="438" y="1459"/>
                </a:lnTo>
                <a:lnTo>
                  <a:pt x="527" y="1433"/>
                </a:lnTo>
                <a:lnTo>
                  <a:pt x="615" y="1411"/>
                </a:lnTo>
                <a:lnTo>
                  <a:pt x="702" y="1388"/>
                </a:lnTo>
                <a:lnTo>
                  <a:pt x="788" y="1369"/>
                </a:lnTo>
                <a:lnTo>
                  <a:pt x="876" y="1352"/>
                </a:lnTo>
                <a:lnTo>
                  <a:pt x="961" y="1336"/>
                </a:lnTo>
                <a:lnTo>
                  <a:pt x="1047" y="1322"/>
                </a:lnTo>
                <a:lnTo>
                  <a:pt x="1132" y="1309"/>
                </a:lnTo>
                <a:lnTo>
                  <a:pt x="1216" y="1299"/>
                </a:lnTo>
                <a:lnTo>
                  <a:pt x="1298" y="1290"/>
                </a:lnTo>
                <a:lnTo>
                  <a:pt x="1380" y="1281"/>
                </a:lnTo>
                <a:lnTo>
                  <a:pt x="1460" y="1276"/>
                </a:lnTo>
                <a:lnTo>
                  <a:pt x="1538" y="1270"/>
                </a:lnTo>
                <a:lnTo>
                  <a:pt x="1616" y="1266"/>
                </a:lnTo>
                <a:lnTo>
                  <a:pt x="1693" y="1263"/>
                </a:lnTo>
                <a:lnTo>
                  <a:pt x="1767" y="1262"/>
                </a:lnTo>
                <a:lnTo>
                  <a:pt x="1839" y="1260"/>
                </a:lnTo>
                <a:lnTo>
                  <a:pt x="1910" y="1260"/>
                </a:lnTo>
                <a:lnTo>
                  <a:pt x="1979" y="1262"/>
                </a:lnTo>
                <a:lnTo>
                  <a:pt x="2046" y="1263"/>
                </a:lnTo>
                <a:lnTo>
                  <a:pt x="2110" y="1266"/>
                </a:lnTo>
                <a:lnTo>
                  <a:pt x="2173" y="1269"/>
                </a:lnTo>
                <a:lnTo>
                  <a:pt x="2233" y="1273"/>
                </a:lnTo>
                <a:lnTo>
                  <a:pt x="2290" y="1276"/>
                </a:lnTo>
                <a:lnTo>
                  <a:pt x="2344" y="1280"/>
                </a:lnTo>
                <a:lnTo>
                  <a:pt x="2397" y="1285"/>
                </a:lnTo>
                <a:lnTo>
                  <a:pt x="2445" y="129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46" name="Rectangle 4"/>
          <p:cNvSpPr>
            <a:spLocks noGrp="1" noChangeArrowheads="1"/>
          </p:cNvSpPr>
          <p:nvPr>
            <p:ph type="ctrTitle"/>
          </p:nvPr>
        </p:nvSpPr>
        <p:spPr>
          <a:xfrm>
            <a:off x="457200" y="277813"/>
            <a:ext cx="8534400" cy="3733800"/>
          </a:xfrm>
        </p:spPr>
        <p:txBody>
          <a:bodyPr>
            <a:noAutofit/>
          </a:bodyPr>
          <a:lstStyle/>
          <a:p>
            <a:pPr algn="ctr" eaLnBrk="1" fontAlgn="auto" hangingPunct="1">
              <a:spcAft>
                <a:spcPts val="0"/>
              </a:spcAft>
              <a:defRPr/>
            </a:pPr>
            <a:r>
              <a:rPr lang="en-US" sz="5400" b="1" kern="1200" cap="none" dirty="0" smtClean="0">
                <a:solidFill>
                  <a:schemeClr val="tx1">
                    <a:lumMod val="65000"/>
                    <a:lumOff val="35000"/>
                  </a:schemeClr>
                </a:solidFill>
                <a:latin typeface="Arial" panose="020B0604020202020204" pitchFamily="34" charset="0"/>
                <a:ea typeface="+mn-ea"/>
                <a:cs typeface="Arial" panose="020B0604020202020204" pitchFamily="34" charset="0"/>
              </a:rPr>
              <a:t>Keys to EIV Income Discrepancies</a:t>
            </a:r>
            <a:endParaRPr lang="en-US" sz="5400" kern="1200" cap="none" dirty="0" smtClean="0">
              <a:solidFill>
                <a:schemeClr val="tx1">
                  <a:lumMod val="65000"/>
                  <a:lumOff val="35000"/>
                </a:schemeClr>
              </a:solidFill>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34" y="4876800"/>
            <a:ext cx="2362200"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600200"/>
            <a:ext cx="8054475" cy="372409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Income Report </a:t>
            </a:r>
            <a:r>
              <a:rPr lang="en-US" sz="2800" b="1" u="sng" dirty="0">
                <a:latin typeface="Arial" pitchFamily="34" charset="0"/>
                <a:cs typeface="Arial" pitchFamily="34" charset="0"/>
              </a:rPr>
              <a:t>will not have </a:t>
            </a:r>
            <a:r>
              <a:rPr lang="en-US" sz="2800" b="1" dirty="0">
                <a:latin typeface="Arial" pitchFamily="34" charset="0"/>
                <a:cs typeface="Arial" pitchFamily="34" charset="0"/>
              </a:rPr>
              <a:t>information on income from other sources such as:</a:t>
            </a:r>
          </a:p>
          <a:p>
            <a:pPr>
              <a:defRPr/>
            </a:pPr>
            <a:endParaRPr lang="en-US" sz="1200" dirty="0">
              <a:latin typeface="Arial" pitchFamily="34" charset="0"/>
              <a:cs typeface="Arial" pitchFamily="34" charset="0"/>
            </a:endParaRPr>
          </a:p>
          <a:p>
            <a:pPr marL="741363" indent="-457200">
              <a:buFont typeface="Arial" pitchFamily="34" charset="0"/>
              <a:buChar char="•"/>
              <a:defRPr/>
            </a:pPr>
            <a:r>
              <a:rPr lang="en-US" sz="2400" dirty="0">
                <a:latin typeface="Arial" pitchFamily="34" charset="0"/>
                <a:cs typeface="Arial" pitchFamily="34" charset="0"/>
              </a:rPr>
              <a:t>Child Support</a:t>
            </a:r>
          </a:p>
          <a:p>
            <a:pPr marL="741363" indent="-457200">
              <a:buFont typeface="Arial" pitchFamily="34" charset="0"/>
              <a:buChar char="•"/>
              <a:defRPr/>
            </a:pPr>
            <a:r>
              <a:rPr lang="en-US" sz="2400" dirty="0">
                <a:latin typeface="Arial" pitchFamily="34" charset="0"/>
                <a:cs typeface="Arial" pitchFamily="34" charset="0"/>
              </a:rPr>
              <a:t>Welfare</a:t>
            </a:r>
          </a:p>
          <a:p>
            <a:pPr marL="741363" indent="-457200">
              <a:buFont typeface="Arial" pitchFamily="34" charset="0"/>
              <a:buChar char="•"/>
              <a:defRPr/>
            </a:pPr>
            <a:r>
              <a:rPr lang="en-US" sz="2400" dirty="0">
                <a:latin typeface="Arial" pitchFamily="34" charset="0"/>
                <a:cs typeface="Arial" pitchFamily="34" charset="0"/>
              </a:rPr>
              <a:t>Family Contributions</a:t>
            </a:r>
          </a:p>
          <a:p>
            <a:pPr marL="741363" indent="-457200">
              <a:buFont typeface="Arial" pitchFamily="34" charset="0"/>
              <a:buChar char="•"/>
              <a:defRPr/>
            </a:pPr>
            <a:r>
              <a:rPr lang="en-US" sz="2400" dirty="0">
                <a:latin typeface="Arial" pitchFamily="34" charset="0"/>
                <a:cs typeface="Arial" pitchFamily="34" charset="0"/>
              </a:rPr>
              <a:t>Pensions</a:t>
            </a:r>
          </a:p>
          <a:p>
            <a:pPr marL="741363" indent="-457200">
              <a:buFont typeface="Arial" pitchFamily="34" charset="0"/>
              <a:buChar char="•"/>
              <a:defRPr/>
            </a:pPr>
            <a:r>
              <a:rPr lang="en-US" sz="2400" dirty="0">
                <a:latin typeface="Arial" pitchFamily="34" charset="0"/>
                <a:cs typeface="Arial" pitchFamily="34" charset="0"/>
              </a:rPr>
              <a:t>Income from Assets</a:t>
            </a:r>
          </a:p>
          <a:p>
            <a:pPr>
              <a:defRPr/>
            </a:pPr>
            <a:endParaRPr lang="en-US" sz="2400" dirty="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a:t>
            </a:r>
            <a:endParaRPr lang="en-US" dirty="0">
              <a:solidFill>
                <a:srgbClr val="00B0F0"/>
              </a:solidFill>
            </a:endParaRPr>
          </a:p>
        </p:txBody>
      </p:sp>
    </p:spTree>
    <p:extLst>
      <p:ext uri="{BB962C8B-B14F-4D97-AF65-F5344CB8AC3E}">
        <p14:creationId xmlns:p14="http://schemas.microsoft.com/office/powerpoint/2010/main" val="2068037203"/>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81000" y="1267266"/>
            <a:ext cx="8054475" cy="458587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Wages</a:t>
            </a:r>
          </a:p>
          <a:p>
            <a:pPr marL="349250" indent="-349250">
              <a:buFont typeface="Arial" pitchFamily="34" charset="0"/>
              <a:buChar char="•"/>
              <a:defRPr/>
            </a:pPr>
            <a:r>
              <a:rPr lang="en-US" sz="2400" dirty="0">
                <a:latin typeface="Arial" charset="0"/>
                <a:cs typeface="Arial" charset="0"/>
              </a:rPr>
              <a:t>Information is updated quarterly -  approximately 1 to 2 months after the end of the calendar quarter</a:t>
            </a:r>
          </a:p>
          <a:p>
            <a:pPr marL="349250" indent="-349250">
              <a:buFont typeface="Arial" pitchFamily="34" charset="0"/>
              <a:buChar char="•"/>
              <a:defRPr/>
            </a:pPr>
            <a:r>
              <a:rPr lang="en-US" sz="2400" dirty="0">
                <a:latin typeface="Arial" charset="0"/>
                <a:cs typeface="Arial" charset="0"/>
              </a:rPr>
              <a:t>Income Report is 3</a:t>
            </a:r>
            <a:r>
              <a:rPr lang="en-US" sz="2400" baseline="30000" dirty="0">
                <a:latin typeface="Arial" charset="0"/>
                <a:cs typeface="Arial" charset="0"/>
              </a:rPr>
              <a:t>rd</a:t>
            </a:r>
            <a:r>
              <a:rPr lang="en-US" sz="2400" dirty="0">
                <a:latin typeface="Arial" charset="0"/>
                <a:cs typeface="Arial" charset="0"/>
              </a:rPr>
              <a:t> party verification that tenant is </a:t>
            </a:r>
            <a:r>
              <a:rPr lang="en-US" sz="2400" dirty="0" smtClean="0">
                <a:latin typeface="Arial" charset="0"/>
                <a:cs typeface="Arial" charset="0"/>
              </a:rPr>
              <a:t>employed but cannot be used to calculate the income</a:t>
            </a:r>
            <a:endParaRPr lang="en-US" sz="2400" dirty="0">
              <a:latin typeface="Arial" charset="0"/>
              <a:cs typeface="Arial" charset="0"/>
            </a:endParaRPr>
          </a:p>
          <a:p>
            <a:pPr marL="349250" indent="-349250">
              <a:buFont typeface="Arial" pitchFamily="34" charset="0"/>
              <a:buChar char="•"/>
              <a:defRPr/>
            </a:pPr>
            <a:r>
              <a:rPr lang="en-US" sz="2400" dirty="0">
                <a:solidFill>
                  <a:srgbClr val="FF0000"/>
                </a:solidFill>
                <a:latin typeface="Arial" charset="0"/>
                <a:cs typeface="Arial" charset="0"/>
              </a:rPr>
              <a:t>Must obtain 4 consecutive, recent paystubs from tenant to calculate </a:t>
            </a:r>
            <a:r>
              <a:rPr lang="en-US" sz="2400" dirty="0" smtClean="0">
                <a:solidFill>
                  <a:srgbClr val="FF0000"/>
                </a:solidFill>
                <a:latin typeface="Arial" charset="0"/>
                <a:cs typeface="Arial" charset="0"/>
              </a:rPr>
              <a:t>income</a:t>
            </a:r>
          </a:p>
          <a:p>
            <a:pPr>
              <a:defRPr/>
            </a:pPr>
            <a:endParaRPr lang="en-US" sz="2400" dirty="0" smtClean="0">
              <a:solidFill>
                <a:srgbClr val="FF0000"/>
              </a:solidFill>
              <a:latin typeface="Arial" charset="0"/>
              <a:cs typeface="Arial" charset="0"/>
            </a:endParaRPr>
          </a:p>
          <a:p>
            <a:pPr>
              <a:defRPr/>
            </a:pPr>
            <a:endParaRPr lang="en-US" sz="2400" dirty="0">
              <a:solidFill>
                <a:srgbClr val="FF0000"/>
              </a:solidFill>
              <a:latin typeface="Arial" charset="0"/>
              <a:cs typeface="Arial" charset="0"/>
            </a:endParaRPr>
          </a:p>
          <a:p>
            <a:pPr>
              <a:defRPr/>
            </a:pPr>
            <a:r>
              <a:rPr lang="en-US" sz="2400" dirty="0" smtClean="0">
                <a:solidFill>
                  <a:schemeClr val="tx1"/>
                </a:solidFill>
                <a:latin typeface="Arial" charset="0"/>
                <a:cs typeface="Arial" charset="0"/>
              </a:rPr>
              <a:t>Why is it important to be aware of when EIV updates income information?  </a:t>
            </a:r>
          </a:p>
          <a:p>
            <a:pPr marL="349250" indent="-349250">
              <a:buFont typeface="Arial" pitchFamily="34" charset="0"/>
              <a:buChar char="•"/>
              <a:defRPr/>
            </a:pPr>
            <a:endParaRPr lang="en-US" sz="2400" dirty="0">
              <a:solidFill>
                <a:srgbClr val="FF0000"/>
              </a:solidFill>
              <a:latin typeface="Arial" charset="0"/>
              <a:cs typeface="Arial"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a:t>
            </a:r>
            <a:endParaRPr lang="en-US" dirty="0">
              <a:solidFill>
                <a:srgbClr val="00B0F0"/>
              </a:solidFill>
            </a:endParaRPr>
          </a:p>
        </p:txBody>
      </p:sp>
    </p:spTree>
    <p:extLst>
      <p:ext uri="{BB962C8B-B14F-4D97-AF65-F5344CB8AC3E}">
        <p14:creationId xmlns:p14="http://schemas.microsoft.com/office/powerpoint/2010/main" val="2878372890"/>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4361027" cy="488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83032" y="1752600"/>
            <a:ext cx="3607960" cy="5016758"/>
          </a:xfrm>
          <a:prstGeom prst="rect">
            <a:avLst/>
          </a:prstGeom>
        </p:spPr>
        <p:txBody>
          <a:bodyPr wrap="square">
            <a:spAutoFit/>
          </a:bodyPr>
          <a:lstStyle/>
          <a:p>
            <a:pPr marL="342900" indent="-342900">
              <a:buFont typeface="Wingdings" panose="05000000000000000000" pitchFamily="2" charset="2"/>
              <a:buChar char="Ø"/>
            </a:pPr>
            <a:r>
              <a:rPr lang="en-US" sz="2000" dirty="0" smtClean="0">
                <a:cs typeface="Arial" panose="020B0604020202020204" pitchFamily="34" charset="0"/>
              </a:rPr>
              <a:t>Review the report</a:t>
            </a:r>
          </a:p>
          <a:p>
            <a:pPr marL="342900" indent="-342900">
              <a:buFont typeface="Wingdings" panose="05000000000000000000" pitchFamily="2" charset="2"/>
              <a:buChar char="Ø"/>
            </a:pPr>
            <a:r>
              <a:rPr lang="en-US" sz="2000" dirty="0" smtClean="0">
                <a:cs typeface="Arial" panose="020B0604020202020204" pitchFamily="34" charset="0"/>
              </a:rPr>
              <a:t>Compare report wage information to what was reported by the tenant</a:t>
            </a:r>
          </a:p>
          <a:p>
            <a:pPr marL="342900" indent="-342900">
              <a:buFont typeface="Wingdings" panose="05000000000000000000" pitchFamily="2" charset="2"/>
              <a:buChar char="Ø"/>
            </a:pPr>
            <a:r>
              <a:rPr lang="en-US" sz="2000" dirty="0" smtClean="0">
                <a:cs typeface="Arial" panose="020B0604020202020204" pitchFamily="34" charset="0"/>
              </a:rPr>
              <a:t>Compare past wage information on the report to wage information on past 50059s and the file</a:t>
            </a:r>
          </a:p>
          <a:p>
            <a:pPr marL="342900" indent="-342900">
              <a:buFont typeface="Wingdings" panose="05000000000000000000" pitchFamily="2" charset="2"/>
              <a:buChar char="Ø"/>
            </a:pPr>
            <a:r>
              <a:rPr lang="en-US" sz="2000" dirty="0" smtClean="0">
                <a:cs typeface="Arial" panose="020B0604020202020204" pitchFamily="34" charset="0"/>
              </a:rPr>
              <a:t>Notify and speak with tenant</a:t>
            </a:r>
          </a:p>
          <a:p>
            <a:pPr marL="342900" indent="-342900">
              <a:buFont typeface="Wingdings" panose="05000000000000000000" pitchFamily="2" charset="2"/>
              <a:buChar char="Ø"/>
            </a:pPr>
            <a:r>
              <a:rPr lang="en-US" sz="2000" dirty="0" smtClean="0">
                <a:cs typeface="Arial" panose="020B0604020202020204" pitchFamily="34" charset="0"/>
              </a:rPr>
              <a:t>Obtain any needed verifications</a:t>
            </a:r>
          </a:p>
          <a:p>
            <a:pPr marL="342900" indent="-342900">
              <a:buFont typeface="Wingdings" panose="05000000000000000000" pitchFamily="2" charset="2"/>
              <a:buChar char="Ø"/>
            </a:pPr>
            <a:r>
              <a:rPr lang="en-US" sz="2000" dirty="0" smtClean="0">
                <a:cs typeface="Arial" panose="020B0604020202020204" pitchFamily="34" charset="0"/>
              </a:rPr>
              <a:t>Process any corrections and/or retroactive IRs</a:t>
            </a:r>
          </a:p>
          <a:p>
            <a:pPr marL="342900" indent="-342900">
              <a:buFont typeface="Wingdings" panose="05000000000000000000" pitchFamily="2" charset="2"/>
              <a:buChar char="Ø"/>
            </a:pPr>
            <a:r>
              <a:rPr lang="en-US" sz="2000" dirty="0" smtClean="0">
                <a:cs typeface="Arial" panose="020B0604020202020204" pitchFamily="34" charset="0"/>
              </a:rPr>
              <a:t>Process any necessary repayment agreements</a:t>
            </a:r>
            <a:endParaRPr lang="en-US" sz="2000" dirty="0">
              <a:cs typeface="Arial" panose="020B0604020202020204" pitchFamily="34" charset="0"/>
            </a:endParaRPr>
          </a:p>
        </p:txBody>
      </p:sp>
      <p:sp>
        <p:nvSpPr>
          <p:cNvPr id="20" name="TextBox 19"/>
          <p:cNvSpPr txBox="1"/>
          <p:nvPr/>
        </p:nvSpPr>
        <p:spPr bwMode="auto">
          <a:xfrm>
            <a:off x="287866" y="1079828"/>
            <a:ext cx="7756524"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report, what now?</a:t>
            </a:r>
          </a:p>
        </p:txBody>
      </p:sp>
      <p:pic>
        <p:nvPicPr>
          <p:cNvPr id="6" name="Picture 5"/>
          <p:cNvPicPr>
            <a:picLocks noChangeAspect="1"/>
          </p:cNvPicPr>
          <p:nvPr/>
        </p:nvPicPr>
        <p:blipFill>
          <a:blip r:embed="rId3"/>
          <a:stretch>
            <a:fillRect/>
          </a:stretch>
        </p:blipFill>
        <p:spPr>
          <a:xfrm>
            <a:off x="5448436" y="304800"/>
            <a:ext cx="2578233" cy="666784"/>
          </a:xfrm>
          <a:prstGeom prst="rect">
            <a:avLst/>
          </a:prstGeom>
        </p:spPr>
      </p:pic>
    </p:spTree>
    <p:extLst>
      <p:ext uri="{BB962C8B-B14F-4D97-AF65-F5344CB8AC3E}">
        <p14:creationId xmlns:p14="http://schemas.microsoft.com/office/powerpoint/2010/main" val="2850275093"/>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5632" y="934288"/>
            <a:ext cx="3225359" cy="387798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Important Information: </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Last certification type and effective date listed in TRACS</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Member with wages and relationship to the HOH</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New Hire Information</a:t>
            </a: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Wages paid for the last 8 quarters</a:t>
            </a:r>
            <a:endParaRPr lang="en-US" sz="2200" dirty="0">
              <a:latin typeface="Arial" panose="020B0604020202020204" pitchFamily="34" charset="0"/>
              <a:cs typeface="Arial" panose="020B0604020202020204" pitchFamily="34" charset="0"/>
            </a:endParaRPr>
          </a:p>
        </p:txBody>
      </p:sp>
      <p:sp>
        <p:nvSpPr>
          <p:cNvPr id="6" name="Oval 5"/>
          <p:cNvSpPr/>
          <p:nvPr/>
        </p:nvSpPr>
        <p:spPr>
          <a:xfrm flipV="1">
            <a:off x="385106" y="1524000"/>
            <a:ext cx="4808824" cy="47042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flipV="1">
            <a:off x="385106" y="2666998"/>
            <a:ext cx="4808823" cy="436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flipV="1">
            <a:off x="132806" y="3581400"/>
            <a:ext cx="4828124" cy="292576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flipV="1">
            <a:off x="152400" y="2666999"/>
            <a:ext cx="5041530" cy="436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flipV="1">
            <a:off x="152399" y="3074149"/>
            <a:ext cx="5041530" cy="4363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flipV="1">
            <a:off x="4960930" y="1783794"/>
            <a:ext cx="476594" cy="8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55633" y="2885166"/>
            <a:ext cx="490598" cy="6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722634" y="3398838"/>
            <a:ext cx="716595" cy="4713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065751" y="4194907"/>
            <a:ext cx="1380480" cy="6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232904"/>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5632" y="934288"/>
            <a:ext cx="3225359" cy="4708981"/>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This report </a:t>
            </a:r>
            <a:r>
              <a:rPr lang="en-US" sz="2400" b="1" dirty="0" smtClean="0">
                <a:cs typeface="Arial" panose="020B0604020202020204" pitchFamily="34" charset="0"/>
              </a:rPr>
              <a:t>was run when processing the 2017 AR.  </a:t>
            </a:r>
            <a:r>
              <a:rPr lang="en-US" sz="2400" b="1" dirty="0" smtClean="0">
                <a:latin typeface="Arial" panose="020B0604020202020204" pitchFamily="34" charset="0"/>
                <a:cs typeface="Arial" panose="020B0604020202020204" pitchFamily="34" charset="0"/>
              </a:rPr>
              <a:t>If </a:t>
            </a:r>
            <a:r>
              <a:rPr lang="en-US" sz="2400" b="1" dirty="0" smtClean="0">
                <a:cs typeface="Arial" panose="020B0604020202020204" pitchFamily="34" charset="0"/>
              </a:rPr>
              <a:t>this tenant’s 6/1/2016 AR had wage income and verification from Marshalls is in the file, is there anything else to check? </a:t>
            </a:r>
          </a:p>
          <a:p>
            <a:endParaRPr lang="en-US" sz="2400" b="1" dirty="0">
              <a:latin typeface="Arial" panose="020B0604020202020204" pitchFamily="34" charset="0"/>
              <a:cs typeface="Arial" panose="020B0604020202020204" pitchFamily="34" charset="0"/>
            </a:endParaRPr>
          </a:p>
          <a:p>
            <a:r>
              <a:rPr lang="en-US" sz="2200" dirty="0" smtClean="0">
                <a:solidFill>
                  <a:srgbClr val="FF0000"/>
                </a:solidFill>
                <a:latin typeface="Arial" panose="020B0604020202020204" pitchFamily="34" charset="0"/>
                <a:cs typeface="Arial" panose="020B0604020202020204" pitchFamily="34" charset="0"/>
              </a:rPr>
              <a:t>            </a:t>
            </a:r>
            <a:r>
              <a:rPr lang="en-US" sz="3600" dirty="0" smtClean="0">
                <a:solidFill>
                  <a:srgbClr val="FF0000"/>
                </a:solidFill>
                <a:latin typeface="Arial" panose="020B0604020202020204" pitchFamily="34" charset="0"/>
                <a:cs typeface="Arial" panose="020B0604020202020204" pitchFamily="34" charset="0"/>
              </a:rPr>
              <a:t>Yes</a:t>
            </a:r>
            <a:endParaRPr lang="en-US" sz="3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79850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5268300" y="1737955"/>
            <a:ext cx="3248322" cy="3046988"/>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dirty="0">
                <a:latin typeface="Arial" panose="020B0604020202020204" pitchFamily="34" charset="0"/>
                <a:cs typeface="Arial" panose="020B0604020202020204" pitchFamily="34" charset="0"/>
              </a:rPr>
              <a:t>Income goes back to at least Q4 of 2014, so need to </a:t>
            </a:r>
            <a:r>
              <a:rPr lang="en-US" sz="2400" dirty="0" smtClean="0">
                <a:latin typeface="Arial" panose="020B0604020202020204" pitchFamily="34" charset="0"/>
                <a:cs typeface="Arial" panose="020B0604020202020204" pitchFamily="34" charset="0"/>
              </a:rPr>
              <a:t>double check the file and </a:t>
            </a:r>
            <a:r>
              <a:rPr lang="en-US" sz="2400" dirty="0">
                <a:latin typeface="Arial" panose="020B0604020202020204" pitchFamily="34" charset="0"/>
                <a:cs typeface="Arial" panose="020B0604020202020204" pitchFamily="34" charset="0"/>
              </a:rPr>
              <a:t>make sure all certifications processed since then includes this </a:t>
            </a:r>
            <a:r>
              <a:rPr lang="en-US" sz="2400" dirty="0" smtClean="0">
                <a:latin typeface="Arial" panose="020B0604020202020204" pitchFamily="34" charset="0"/>
                <a:cs typeface="Arial" panose="020B0604020202020204" pitchFamily="34" charset="0"/>
              </a:rPr>
              <a:t>income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157702"/>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5632" y="934288"/>
            <a:ext cx="3225359" cy="5447645"/>
          </a:xfrm>
          <a:prstGeom prst="rect">
            <a:avLst/>
          </a:prstGeom>
        </p:spPr>
        <p:txBody>
          <a:bodyPr wrap="square">
            <a:spAutoFit/>
          </a:bodyPr>
          <a:lstStyle/>
          <a:p>
            <a:r>
              <a:rPr lang="en-US" sz="2800" b="1" dirty="0" smtClean="0">
                <a:cs typeface="Arial" panose="020B0604020202020204" pitchFamily="34" charset="0"/>
              </a:rPr>
              <a:t>What if the 1</a:t>
            </a:r>
            <a:r>
              <a:rPr lang="en-US" sz="2800" b="1" baseline="30000" dirty="0" smtClean="0">
                <a:cs typeface="Arial" panose="020B0604020202020204" pitchFamily="34" charset="0"/>
              </a:rPr>
              <a:t>st</a:t>
            </a:r>
            <a:r>
              <a:rPr lang="en-US" sz="2800" b="1" dirty="0" smtClean="0">
                <a:cs typeface="Arial" panose="020B0604020202020204" pitchFamily="34" charset="0"/>
              </a:rPr>
              <a:t> time this income appears on the 50059 is with the 2015 AR, is that ok?</a:t>
            </a:r>
            <a:endParaRPr lang="en-US" sz="2800" b="1" dirty="0">
              <a:cs typeface="Arial" panose="020B0604020202020204" pitchFamily="34" charset="0"/>
            </a:endParaRPr>
          </a:p>
          <a:p>
            <a:endParaRPr lang="en-US" sz="1200" b="1" dirty="0">
              <a:cs typeface="Arial" panose="020B0604020202020204" pitchFamily="34" charset="0"/>
            </a:endParaRPr>
          </a:p>
          <a:p>
            <a:r>
              <a:rPr lang="en-US" sz="2800" dirty="0" smtClean="0">
                <a:solidFill>
                  <a:srgbClr val="FF0000"/>
                </a:solidFill>
                <a:cs typeface="Arial" panose="020B0604020202020204" pitchFamily="34" charset="0"/>
              </a:rPr>
              <a:t>No – income was being received well prior to the 6/1/2015 AR, it  started in at least 2014.   </a:t>
            </a:r>
            <a:endParaRPr lang="en-US"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264464940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08" y="934288"/>
            <a:ext cx="4808822" cy="53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2089" y="1600200"/>
            <a:ext cx="3225359" cy="4985980"/>
          </a:xfrm>
          <a:prstGeom prst="rect">
            <a:avLst/>
          </a:prstGeom>
        </p:spPr>
        <p:txBody>
          <a:bodyPr wrap="square">
            <a:spAutoFit/>
          </a:bodyPr>
          <a:lstStyle/>
          <a:p>
            <a:r>
              <a:rPr lang="en-US" sz="2200" b="1" dirty="0" smtClean="0">
                <a:cs typeface="Arial" panose="020B0604020202020204" pitchFamily="34" charset="0"/>
              </a:rPr>
              <a:t>So if this income only 1</a:t>
            </a:r>
            <a:r>
              <a:rPr lang="en-US" sz="2200" b="1" baseline="30000" dirty="0" smtClean="0">
                <a:cs typeface="Arial" panose="020B0604020202020204" pitchFamily="34" charset="0"/>
              </a:rPr>
              <a:t>st</a:t>
            </a:r>
            <a:r>
              <a:rPr lang="en-US" sz="2200" b="1" dirty="0" smtClean="0">
                <a:cs typeface="Arial" panose="020B0604020202020204" pitchFamily="34" charset="0"/>
              </a:rPr>
              <a:t> appeared on the 2015 AR, what corrective action needs to be taken?</a:t>
            </a:r>
          </a:p>
          <a:p>
            <a:endParaRPr lang="en-US" sz="2000" b="1" dirty="0" smtClean="0">
              <a:cs typeface="Arial" panose="020B0604020202020204" pitchFamily="34" charset="0"/>
            </a:endParaRPr>
          </a:p>
          <a:p>
            <a:pPr marL="404813" indent="-404813">
              <a:buAutoNum type="arabicPeriod"/>
            </a:pPr>
            <a:r>
              <a:rPr lang="en-US" sz="2000" dirty="0" smtClean="0">
                <a:solidFill>
                  <a:srgbClr val="FF0000"/>
                </a:solidFill>
                <a:cs typeface="Arial" panose="020B0604020202020204" pitchFamily="34" charset="0"/>
              </a:rPr>
              <a:t>Verify start date and amounts received</a:t>
            </a:r>
          </a:p>
          <a:p>
            <a:pPr marL="404813" indent="-404813">
              <a:buAutoNum type="arabicPeriod"/>
            </a:pPr>
            <a:r>
              <a:rPr lang="en-US" sz="2000" dirty="0" smtClean="0">
                <a:solidFill>
                  <a:srgbClr val="FF0000"/>
                </a:solidFill>
                <a:cs typeface="Arial" panose="020B0604020202020204" pitchFamily="34" charset="0"/>
              </a:rPr>
              <a:t>Process corrections and IRs as needed to add the portion that was unreported</a:t>
            </a:r>
          </a:p>
          <a:p>
            <a:pPr marL="404813" indent="-404813">
              <a:buAutoNum type="arabicPeriod"/>
            </a:pPr>
            <a:r>
              <a:rPr lang="en-US" sz="2000" dirty="0" smtClean="0">
                <a:solidFill>
                  <a:srgbClr val="FF0000"/>
                </a:solidFill>
                <a:cs typeface="Arial" panose="020B0604020202020204" pitchFamily="34" charset="0"/>
              </a:rPr>
              <a:t>Process Repayment Agreement</a:t>
            </a:r>
            <a:endParaRPr lang="en-US" sz="2000" dirty="0">
              <a:solidFill>
                <a:srgbClr val="FF0000"/>
              </a:solidFill>
              <a:cs typeface="Arial" panose="020B0604020202020204" pitchFamily="34" charset="0"/>
            </a:endParaRPr>
          </a:p>
          <a:p>
            <a:endParaRPr lang="en-US" sz="2800" b="1" dirty="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911048" y="0"/>
            <a:ext cx="1676400" cy="1378373"/>
          </a:xfrm>
          <a:prstGeom prst="rect">
            <a:avLst/>
          </a:prstGeom>
        </p:spPr>
      </p:pic>
    </p:spTree>
    <p:extLst>
      <p:ext uri="{BB962C8B-B14F-4D97-AF65-F5344CB8AC3E}">
        <p14:creationId xmlns:p14="http://schemas.microsoft.com/office/powerpoint/2010/main" val="126617970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4178" y="685800"/>
            <a:ext cx="7422776" cy="5486400"/>
          </a:xfrm>
          <a:prstGeom prst="rect">
            <a:avLst/>
          </a:prstGeom>
        </p:spPr>
      </p:pic>
      <p:sp>
        <p:nvSpPr>
          <p:cNvPr id="37" name="TextBox 36"/>
          <p:cNvSpPr txBox="1"/>
          <p:nvPr/>
        </p:nvSpPr>
        <p:spPr bwMode="auto">
          <a:xfrm>
            <a:off x="6177955" y="1341438"/>
            <a:ext cx="2133600" cy="12003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What is this income report telling you?</a:t>
            </a: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Wages - Practice</a:t>
            </a:r>
            <a:endParaRPr lang="en-US" dirty="0">
              <a:solidFill>
                <a:srgbClr val="00B0F0"/>
              </a:solidFill>
            </a:endParaRPr>
          </a:p>
        </p:txBody>
      </p:sp>
      <p:sp>
        <p:nvSpPr>
          <p:cNvPr id="5" name="TextBox 4"/>
          <p:cNvSpPr txBox="1"/>
          <p:nvPr/>
        </p:nvSpPr>
        <p:spPr bwMode="auto">
          <a:xfrm>
            <a:off x="6197448" y="2819400"/>
            <a:ext cx="2133600" cy="156966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What would expect to see in the tenant file?</a:t>
            </a:r>
          </a:p>
        </p:txBody>
      </p:sp>
      <p:pic>
        <p:nvPicPr>
          <p:cNvPr id="8" name="Picture 7"/>
          <p:cNvPicPr>
            <a:picLocks noChangeAspect="1"/>
          </p:cNvPicPr>
          <p:nvPr/>
        </p:nvPicPr>
        <p:blipFill>
          <a:blip r:embed="rId3"/>
          <a:stretch>
            <a:fillRect/>
          </a:stretch>
        </p:blipFill>
        <p:spPr>
          <a:xfrm>
            <a:off x="7264248" y="0"/>
            <a:ext cx="1262907" cy="899343"/>
          </a:xfrm>
          <a:prstGeom prst="rect">
            <a:avLst/>
          </a:prstGeom>
        </p:spPr>
      </p:pic>
    </p:spTree>
    <p:extLst>
      <p:ext uri="{BB962C8B-B14F-4D97-AF65-F5344CB8AC3E}">
        <p14:creationId xmlns:p14="http://schemas.microsoft.com/office/powerpoint/2010/main" val="831383456"/>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142999"/>
            <a:ext cx="5685265"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bwMode="auto">
          <a:xfrm>
            <a:off x="6197448" y="878440"/>
            <a:ext cx="2133600" cy="12003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What is this income report telling you?</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a:t>
            </a:r>
            <a:r>
              <a:rPr lang="en-US" b="1" dirty="0" smtClean="0">
                <a:solidFill>
                  <a:srgbClr val="0070C0"/>
                </a:solidFill>
                <a:latin typeface="Arial" panose="020B0604020202020204" pitchFamily="34" charset="0"/>
                <a:cs typeface="Arial" panose="020B0604020202020204" pitchFamily="34" charset="0"/>
              </a:rPr>
              <a:t>– Wages - Practice</a:t>
            </a:r>
            <a:endParaRPr lang="en-US" dirty="0">
              <a:solidFill>
                <a:srgbClr val="00B0F0"/>
              </a:solidFill>
            </a:endParaRPr>
          </a:p>
        </p:txBody>
      </p:sp>
      <p:sp>
        <p:nvSpPr>
          <p:cNvPr id="5" name="TextBox 4"/>
          <p:cNvSpPr txBox="1"/>
          <p:nvPr/>
        </p:nvSpPr>
        <p:spPr bwMode="auto">
          <a:xfrm>
            <a:off x="6197448" y="2406110"/>
            <a:ext cx="2133600" cy="34163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If this EIV Report was run for a 7/1/2017 AR, what would you expect to see in the file?</a:t>
            </a:r>
          </a:p>
          <a:p>
            <a:pPr>
              <a:defRPr/>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1405488620"/>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Session Speaker</a:t>
            </a:r>
            <a:r>
              <a:rPr lang="en-US" b="1" dirty="0">
                <a:solidFill>
                  <a:srgbClr val="00B0F0"/>
                </a:solidFill>
                <a:latin typeface="Verdana"/>
                <a:cs typeface="Verdana"/>
              </a:rPr>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389995"/>
            <a:ext cx="8229600" cy="4401205"/>
          </a:xfrm>
          <a:prstGeom prst="rect">
            <a:avLst/>
          </a:prstGeom>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b" anchorCtr="0" compatLnSpc="1">
            <a:prstTxWarp prst="textNoShape">
              <a:avLst/>
            </a:prstTxWarp>
            <a:spAutoFit/>
          </a:bodyPr>
          <a:lstStyle/>
          <a:p>
            <a:pPr algn="ctr">
              <a:lnSpc>
                <a:spcPct val="90000"/>
              </a:lnSpc>
              <a:defRPr/>
            </a:pPr>
            <a:r>
              <a:rPr lang="en-US" sz="2800" b="1" dirty="0">
                <a:latin typeface="Arial" pitchFamily="34" charset="0"/>
                <a:cs typeface="Arial" pitchFamily="34" charset="0"/>
              </a:rPr>
              <a:t>Dorothy Swayze</a:t>
            </a:r>
          </a:p>
          <a:p>
            <a:pPr algn="ctr">
              <a:lnSpc>
                <a:spcPct val="90000"/>
              </a:lnSpc>
              <a:defRPr/>
            </a:pPr>
            <a:r>
              <a:rPr lang="en-US" sz="2800" b="1" dirty="0">
                <a:latin typeface="Arial" pitchFamily="34" charset="0"/>
                <a:cs typeface="Arial" pitchFamily="34" charset="0"/>
              </a:rPr>
              <a:t>Local Services Manager</a:t>
            </a:r>
          </a:p>
          <a:p>
            <a:pPr algn="ctr">
              <a:lnSpc>
                <a:spcPct val="90000"/>
              </a:lnSpc>
              <a:defRPr/>
            </a:pPr>
            <a:r>
              <a:rPr lang="en-US" sz="2800" b="1" dirty="0">
                <a:latin typeface="Arial" pitchFamily="34" charset="0"/>
                <a:cs typeface="Arial" pitchFamily="34" charset="0"/>
              </a:rPr>
              <a:t>North Tampa Housing Development Corporation</a:t>
            </a:r>
          </a:p>
          <a:p>
            <a:pPr lvl="1" algn="ctr">
              <a:lnSpc>
                <a:spcPct val="90000"/>
              </a:lnSpc>
              <a:defRPr/>
            </a:pPr>
            <a:endParaRPr lang="en-US" sz="3600" u="sng" dirty="0">
              <a:latin typeface="Arial" pitchFamily="34" charset="0"/>
              <a:cs typeface="Arial" pitchFamily="34" charset="0"/>
            </a:endParaRPr>
          </a:p>
          <a:p>
            <a:pPr lvl="1" algn="ctr">
              <a:lnSpc>
                <a:spcPct val="90000"/>
              </a:lnSpc>
              <a:defRPr/>
            </a:pPr>
            <a:r>
              <a:rPr lang="en-US" sz="2800" u="sng" dirty="0">
                <a:latin typeface="Arial" pitchFamily="34" charset="0"/>
                <a:cs typeface="Arial" pitchFamily="34" charset="0"/>
              </a:rPr>
              <a:t>Contact Information</a:t>
            </a:r>
            <a:r>
              <a:rPr lang="en-US" sz="2800" dirty="0">
                <a:latin typeface="Arial" pitchFamily="34" charset="0"/>
                <a:cs typeface="Arial" pitchFamily="34" charset="0"/>
              </a:rPr>
              <a:t>:</a:t>
            </a:r>
          </a:p>
          <a:p>
            <a:pPr lvl="1" algn="ctr">
              <a:lnSpc>
                <a:spcPct val="90000"/>
              </a:lnSpc>
              <a:defRPr/>
            </a:pPr>
            <a:r>
              <a:rPr lang="en-US" sz="2800" dirty="0">
                <a:latin typeface="Arial" pitchFamily="34" charset="0"/>
                <a:cs typeface="Arial" pitchFamily="34" charset="0"/>
              </a:rPr>
              <a:t>CGI Federal/NTHDC</a:t>
            </a:r>
          </a:p>
          <a:p>
            <a:pPr lvl="1" algn="ctr">
              <a:lnSpc>
                <a:spcPct val="90000"/>
              </a:lnSpc>
              <a:defRPr/>
            </a:pPr>
            <a:r>
              <a:rPr lang="en-US" sz="2800" dirty="0">
                <a:latin typeface="Arial" pitchFamily="34" charset="0"/>
                <a:cs typeface="Arial" pitchFamily="34" charset="0"/>
              </a:rPr>
              <a:t>Phone: (813) 554-1264 </a:t>
            </a:r>
          </a:p>
          <a:p>
            <a:pPr lvl="1" algn="ctr">
              <a:lnSpc>
                <a:spcPct val="90000"/>
              </a:lnSpc>
              <a:defRPr/>
            </a:pPr>
            <a:r>
              <a:rPr lang="en-US" sz="1600" dirty="0">
                <a:latin typeface="Arial" pitchFamily="34" charset="0"/>
                <a:cs typeface="Arial" pitchFamily="34" charset="0"/>
              </a:rPr>
              <a:t> </a:t>
            </a:r>
          </a:p>
          <a:p>
            <a:pPr lvl="1">
              <a:lnSpc>
                <a:spcPct val="90000"/>
              </a:lnSpc>
              <a:defRPr/>
            </a:pPr>
            <a:r>
              <a:rPr lang="en-US" sz="2800" dirty="0">
                <a:latin typeface="Arial" pitchFamily="34" charset="0"/>
                <a:cs typeface="Arial" pitchFamily="34" charset="0"/>
              </a:rPr>
              <a:t>Email: </a:t>
            </a:r>
            <a:r>
              <a:rPr lang="en-US" sz="3200" b="1" dirty="0">
                <a:latin typeface="Arial" pitchFamily="34" charset="0"/>
                <a:cs typeface="Arial" pitchFamily="34" charset="0"/>
              </a:rPr>
              <a:t>dorothy.swayze</a:t>
            </a:r>
            <a:r>
              <a:rPr lang="en-US" sz="3200" dirty="0">
                <a:latin typeface="Arial" pitchFamily="34" charset="0"/>
                <a:cs typeface="Arial" pitchFamily="34" charset="0"/>
              </a:rPr>
              <a:t>@</a:t>
            </a:r>
            <a:r>
              <a:rPr lang="en-US" sz="3200" b="1" dirty="0">
                <a:latin typeface="Arial" pitchFamily="34" charset="0"/>
                <a:cs typeface="Arial" pitchFamily="34" charset="0"/>
              </a:rPr>
              <a:t>cgifederal.com</a:t>
            </a:r>
            <a:endParaRPr lang="en-US" sz="2400" b="1" dirty="0">
              <a:latin typeface="Verdana"/>
              <a:cs typeface="Verdana"/>
            </a:endParaRPr>
          </a:p>
          <a:p>
            <a:endParaRPr lang="en-US" sz="28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678187"/>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140" y="990600"/>
            <a:ext cx="5791200" cy="556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bwMode="auto">
          <a:xfrm>
            <a:off x="5464002" y="1345974"/>
            <a:ext cx="2956884" cy="12003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smtClean="0">
                <a:latin typeface="Arial" panose="020B0604020202020204" pitchFamily="34" charset="0"/>
                <a:cs typeface="Arial" panose="020B0604020202020204" pitchFamily="34" charset="0"/>
              </a:rPr>
              <a:t>What is this income report telling you?</a:t>
            </a:r>
          </a:p>
          <a:p>
            <a:endParaRPr lang="en-US" altLang="en-US" sz="24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a:xfrm>
            <a:off x="381000" y="389664"/>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 - Practice</a:t>
            </a:r>
            <a:endParaRPr lang="en-US" dirty="0">
              <a:solidFill>
                <a:srgbClr val="00B0F0"/>
              </a:solidFill>
            </a:endParaRPr>
          </a:p>
        </p:txBody>
      </p:sp>
      <p:sp>
        <p:nvSpPr>
          <p:cNvPr id="6" name="TextBox 5"/>
          <p:cNvSpPr txBox="1"/>
          <p:nvPr/>
        </p:nvSpPr>
        <p:spPr bwMode="auto">
          <a:xfrm>
            <a:off x="5449825" y="2971800"/>
            <a:ext cx="2956884" cy="267765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Why would this report not show a new hire even though the quarterly wages seem to show a new job?</a:t>
            </a:r>
          </a:p>
          <a:p>
            <a:pPr>
              <a:defRPr/>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061051624"/>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98623"/>
            <a:ext cx="6172200" cy="5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bwMode="auto">
          <a:xfrm>
            <a:off x="5479270" y="2667000"/>
            <a:ext cx="2956884" cy="156966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smtClean="0">
                <a:latin typeface="Arial" panose="020B0604020202020204" pitchFamily="34" charset="0"/>
                <a:cs typeface="Arial" panose="020B0604020202020204" pitchFamily="34" charset="0"/>
              </a:rPr>
              <a:t>What would you expect to see in the file? </a:t>
            </a:r>
          </a:p>
          <a:p>
            <a:endParaRPr lang="en-US" altLang="en-US" sz="24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a:xfrm>
            <a:off x="381000" y="389664"/>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 - Practice</a:t>
            </a:r>
            <a:endParaRPr lang="en-US" dirty="0">
              <a:solidFill>
                <a:srgbClr val="00B0F0"/>
              </a:solidFill>
            </a:endParaRPr>
          </a:p>
        </p:txBody>
      </p:sp>
    </p:spTree>
    <p:extLst>
      <p:ext uri="{BB962C8B-B14F-4D97-AF65-F5344CB8AC3E}">
        <p14:creationId xmlns:p14="http://schemas.microsoft.com/office/powerpoint/2010/main" val="3769397922"/>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73421"/>
            <a:ext cx="6019800" cy="578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bwMode="auto">
          <a:xfrm>
            <a:off x="5496659" y="1235158"/>
            <a:ext cx="2956884" cy="464742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200" dirty="0">
                <a:latin typeface="Arial" panose="020B0604020202020204" pitchFamily="34" charset="0"/>
                <a:cs typeface="Arial" panose="020B0604020202020204" pitchFamily="34" charset="0"/>
              </a:rPr>
              <a:t>Will this Ross income result in a income discrepancy report when EIV is run for a 3/1/2018 AR and no IR’s have been done since last AR?</a:t>
            </a:r>
          </a:p>
          <a:p>
            <a:r>
              <a:rPr lang="en-US" altLang="en-US" sz="2200" dirty="0" smtClean="0">
                <a:latin typeface="Arial" panose="020B0604020202020204" pitchFamily="34" charset="0"/>
                <a:cs typeface="Arial" panose="020B0604020202020204" pitchFamily="34" charset="0"/>
              </a:rPr>
              <a:t>Why </a:t>
            </a:r>
            <a:r>
              <a:rPr lang="en-US" altLang="en-US" sz="2200" dirty="0">
                <a:latin typeface="Arial" panose="020B0604020202020204" pitchFamily="34" charset="0"/>
                <a:cs typeface="Arial" panose="020B0604020202020204" pitchFamily="34" charset="0"/>
              </a:rPr>
              <a:t>or why not</a:t>
            </a:r>
            <a:r>
              <a:rPr lang="en-US" altLang="en-US" sz="2200" dirty="0" smtClean="0">
                <a:latin typeface="Arial" panose="020B0604020202020204" pitchFamily="34" charset="0"/>
                <a:cs typeface="Arial" panose="020B0604020202020204" pitchFamily="34" charset="0"/>
              </a:rPr>
              <a:t>?</a:t>
            </a:r>
          </a:p>
          <a:p>
            <a:endParaRPr lang="en-US" altLang="en-US" sz="2400" dirty="0">
              <a:latin typeface="Arial" panose="020B0604020202020204" pitchFamily="34" charset="0"/>
              <a:cs typeface="Arial" panose="020B0604020202020204" pitchFamily="34" charset="0"/>
            </a:endParaRPr>
          </a:p>
          <a:p>
            <a:r>
              <a:rPr lang="en-US" altLang="en-US" sz="2200" b="1" dirty="0" smtClean="0">
                <a:latin typeface="Arial" panose="020B0604020202020204" pitchFamily="34" charset="0"/>
                <a:cs typeface="Arial" panose="020B0604020202020204" pitchFamily="34" charset="0"/>
              </a:rPr>
              <a:t>This is why it is important to review the income report in detail. </a:t>
            </a:r>
            <a:endParaRPr lang="en-US" altLang="en-US" sz="2200" b="1"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 - Practice</a:t>
            </a:r>
            <a:endParaRPr lang="en-US" dirty="0">
              <a:solidFill>
                <a:srgbClr val="00B0F0"/>
              </a:solidFill>
            </a:endParaRPr>
          </a:p>
        </p:txBody>
      </p:sp>
    </p:spTree>
    <p:extLst>
      <p:ext uri="{BB962C8B-B14F-4D97-AF65-F5344CB8AC3E}">
        <p14:creationId xmlns:p14="http://schemas.microsoft.com/office/powerpoint/2010/main" val="145524232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21760"/>
          <a:stretch/>
        </p:blipFill>
        <p:spPr>
          <a:xfrm>
            <a:off x="152400" y="838200"/>
            <a:ext cx="5562600" cy="6023344"/>
          </a:xfrm>
          <a:prstGeom prst="rect">
            <a:avLst/>
          </a:prstGeom>
        </p:spPr>
      </p:pic>
      <p:sp>
        <p:nvSpPr>
          <p:cNvPr id="37" name="TextBox 36"/>
          <p:cNvSpPr txBox="1"/>
          <p:nvPr/>
        </p:nvSpPr>
        <p:spPr bwMode="auto">
          <a:xfrm>
            <a:off x="5272074" y="1247474"/>
            <a:ext cx="3130907" cy="4493538"/>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200" dirty="0" smtClean="0">
                <a:latin typeface="Arial" panose="020B0604020202020204" pitchFamily="34" charset="0"/>
                <a:cs typeface="Arial" panose="020B0604020202020204" pitchFamily="34" charset="0"/>
              </a:rPr>
              <a:t>Income Report run for 2/1/2020 AR:</a:t>
            </a:r>
          </a:p>
          <a:p>
            <a:pPr marL="342900" indent="-342900">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Last Certification was an AR on 2/1/2019 with no wage income</a:t>
            </a:r>
          </a:p>
          <a:p>
            <a:pPr marL="342900" indent="-342900">
              <a:buFont typeface="Arial" panose="020B0604020202020204" pitchFamily="34" charset="0"/>
              <a:buChar char="•"/>
            </a:pPr>
            <a:r>
              <a:rPr lang="en-US" altLang="en-US" sz="2200" dirty="0" smtClean="0">
                <a:latin typeface="Arial" panose="020B0604020202020204" pitchFamily="34" charset="0"/>
                <a:cs typeface="Arial" panose="020B0604020202020204" pitchFamily="34" charset="0"/>
              </a:rPr>
              <a:t>Certification </a:t>
            </a:r>
            <a:r>
              <a:rPr lang="en-US" altLang="en-US" sz="2200" dirty="0">
                <a:latin typeface="Arial" panose="020B0604020202020204" pitchFamily="34" charset="0"/>
                <a:cs typeface="Arial" panose="020B0604020202020204" pitchFamily="34" charset="0"/>
              </a:rPr>
              <a:t>before that was an IR </a:t>
            </a:r>
            <a:r>
              <a:rPr lang="en-US" altLang="en-US" sz="2200" dirty="0" smtClean="0">
                <a:latin typeface="Arial" panose="020B0604020202020204" pitchFamily="34" charset="0"/>
                <a:cs typeface="Arial" panose="020B0604020202020204" pitchFamily="34" charset="0"/>
              </a:rPr>
              <a:t>6/1/2018 </a:t>
            </a:r>
            <a:r>
              <a:rPr lang="en-US" altLang="en-US" sz="2200" dirty="0">
                <a:latin typeface="Arial" panose="020B0604020202020204" pitchFamily="34" charset="0"/>
                <a:cs typeface="Arial" panose="020B0604020202020204" pitchFamily="34" charset="0"/>
              </a:rPr>
              <a:t>to remove </a:t>
            </a:r>
            <a:r>
              <a:rPr lang="en-US" altLang="en-US" sz="2200" dirty="0" smtClean="0">
                <a:latin typeface="Arial" panose="020B0604020202020204" pitchFamily="34" charset="0"/>
                <a:cs typeface="Arial" panose="020B0604020202020204" pitchFamily="34" charset="0"/>
              </a:rPr>
              <a:t>wage income</a:t>
            </a:r>
            <a:endParaRPr lang="en-US" alt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MI was </a:t>
            </a:r>
            <a:r>
              <a:rPr lang="en-US" altLang="en-US" sz="2200" dirty="0" smtClean="0">
                <a:latin typeface="Arial" panose="020B0604020202020204" pitchFamily="34" charset="0"/>
                <a:cs typeface="Arial" panose="020B0604020202020204" pitchFamily="34" charset="0"/>
              </a:rPr>
              <a:t>02/25/2018 </a:t>
            </a:r>
            <a:r>
              <a:rPr lang="en-US" altLang="en-US" sz="2200" dirty="0">
                <a:latin typeface="Arial" panose="020B0604020202020204" pitchFamily="34" charset="0"/>
                <a:cs typeface="Arial" panose="020B0604020202020204" pitchFamily="34" charset="0"/>
              </a:rPr>
              <a:t>with wage </a:t>
            </a:r>
            <a:r>
              <a:rPr lang="en-US" altLang="en-US" sz="2200" dirty="0" smtClean="0">
                <a:latin typeface="Arial" panose="020B0604020202020204" pitchFamily="34" charset="0"/>
                <a:cs typeface="Arial" panose="020B0604020202020204" pitchFamily="34" charset="0"/>
              </a:rPr>
              <a:t>income</a:t>
            </a:r>
          </a:p>
          <a:p>
            <a:r>
              <a:rPr lang="en-US" altLang="en-US" sz="2200" dirty="0" smtClean="0">
                <a:latin typeface="Arial" panose="020B0604020202020204" pitchFamily="34" charset="0"/>
                <a:cs typeface="Arial" panose="020B0604020202020204" pitchFamily="34" charset="0"/>
              </a:rPr>
              <a:t>Are there any issues?</a:t>
            </a:r>
            <a:endParaRPr lang="en-US" altLang="en-US" sz="22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Report – Wages - Practice</a:t>
            </a:r>
            <a:endParaRPr lang="en-US" dirty="0">
              <a:solidFill>
                <a:srgbClr val="00B0F0"/>
              </a:solidFill>
            </a:endParaRPr>
          </a:p>
        </p:txBody>
      </p:sp>
    </p:spTree>
    <p:extLst>
      <p:ext uri="{BB962C8B-B14F-4D97-AF65-F5344CB8AC3E}">
        <p14:creationId xmlns:p14="http://schemas.microsoft.com/office/powerpoint/2010/main" val="2885717277"/>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524000"/>
            <a:ext cx="8154171" cy="38164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employment if:</a:t>
            </a:r>
          </a:p>
          <a:p>
            <a:pPr marL="512763" indent="-512763">
              <a:buFont typeface="Arial" pitchFamily="34" charset="0"/>
              <a:buChar char="•"/>
              <a:defRPr/>
            </a:pPr>
            <a:r>
              <a:rPr lang="en-US" sz="2400" dirty="0">
                <a:latin typeface="Arial" charset="0"/>
                <a:cs typeface="Arial" charset="0"/>
              </a:rPr>
              <a:t>Tenant insists they are not </a:t>
            </a:r>
            <a:r>
              <a:rPr lang="en-US" sz="2400" dirty="0" smtClean="0">
                <a:latin typeface="Arial" charset="0"/>
                <a:cs typeface="Arial" charset="0"/>
              </a:rPr>
              <a:t>employed, </a:t>
            </a:r>
            <a:r>
              <a:rPr lang="en-US" sz="2400" dirty="0">
                <a:latin typeface="Arial" charset="0"/>
                <a:cs typeface="Arial" charset="0"/>
              </a:rPr>
              <a:t>but wage information is listed in EIV</a:t>
            </a:r>
          </a:p>
          <a:p>
            <a:pPr marL="512763" indent="-512763">
              <a:buFont typeface="Arial" pitchFamily="34" charset="0"/>
              <a:buChar char="•"/>
              <a:defRPr/>
            </a:pPr>
            <a:r>
              <a:rPr lang="en-US" sz="2400" dirty="0">
                <a:latin typeface="Arial" charset="0"/>
                <a:cs typeface="Arial" charset="0"/>
              </a:rPr>
              <a:t>Tenant reports recently gaining or losing a job</a:t>
            </a:r>
          </a:p>
          <a:p>
            <a:pPr marL="512763" indent="-512763">
              <a:buFont typeface="Arial" pitchFamily="34" charset="0"/>
              <a:buChar char="•"/>
              <a:defRPr/>
            </a:pPr>
            <a:r>
              <a:rPr lang="en-US" sz="2400" dirty="0">
                <a:latin typeface="Arial" charset="0"/>
                <a:cs typeface="Arial" charset="0"/>
              </a:rPr>
              <a:t>Tenant reports they are working but no wage information is in EIV</a:t>
            </a:r>
          </a:p>
          <a:p>
            <a:pPr marL="512763" indent="-512763">
              <a:buFont typeface="Arial" pitchFamily="34" charset="0"/>
              <a:buChar char="•"/>
              <a:defRPr/>
            </a:pPr>
            <a:r>
              <a:rPr lang="en-US" sz="2400" dirty="0">
                <a:latin typeface="Arial" charset="0"/>
                <a:cs typeface="Arial" charset="0"/>
              </a:rPr>
              <a:t>Tenant is unable to provide the required paystubs</a:t>
            </a:r>
          </a:p>
          <a:p>
            <a:pPr marL="969963" lvl="1" indent="-395288">
              <a:buFont typeface="Arial" pitchFamily="34" charset="0"/>
              <a:buChar char="•"/>
              <a:defRPr/>
            </a:pPr>
            <a:r>
              <a:rPr lang="en-US" sz="2100" dirty="0">
                <a:latin typeface="Arial" charset="0"/>
                <a:cs typeface="Arial" charset="0"/>
              </a:rPr>
              <a:t>Do not wait for the tenant to accumulate 4 check stubs before processing the IR</a:t>
            </a: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Verification Tidbits to Remember when reviewing the Income Report</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4381885" y="5105400"/>
            <a:ext cx="2857647" cy="1600282"/>
          </a:xfrm>
          <a:prstGeom prst="rect">
            <a:avLst/>
          </a:prstGeom>
        </p:spPr>
      </p:pic>
    </p:spTree>
    <p:extLst>
      <p:ext uri="{BB962C8B-B14F-4D97-AF65-F5344CB8AC3E}">
        <p14:creationId xmlns:p14="http://schemas.microsoft.com/office/powerpoint/2010/main" val="418310082"/>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341438"/>
            <a:ext cx="8154171" cy="322395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Unemployment Benefits</a:t>
            </a:r>
          </a:p>
          <a:p>
            <a:pPr marL="401638" indent="-401638">
              <a:spcBef>
                <a:spcPts val="300"/>
              </a:spcBef>
              <a:buFont typeface="Arial" pitchFamily="34" charset="0"/>
              <a:buChar char="•"/>
              <a:defRPr/>
            </a:pPr>
            <a:r>
              <a:rPr lang="en-US" sz="2400" dirty="0">
                <a:latin typeface="Arial" pitchFamily="34" charset="0"/>
                <a:cs typeface="Arial" pitchFamily="34" charset="0"/>
              </a:rPr>
              <a:t>Information is updated quarterly -  approximately 1 - 2 months after the end of the calendar quarter</a:t>
            </a:r>
          </a:p>
          <a:p>
            <a:pPr marL="401638" indent="-401638">
              <a:spcBef>
                <a:spcPts val="300"/>
              </a:spcBef>
              <a:buFont typeface="Arial" pitchFamily="34" charset="0"/>
              <a:buChar char="•"/>
              <a:defRPr/>
            </a:pPr>
            <a:r>
              <a:rPr lang="en-US" sz="2400" dirty="0">
                <a:latin typeface="Arial" pitchFamily="34" charset="0"/>
                <a:cs typeface="Arial" pitchFamily="34" charset="0"/>
              </a:rPr>
              <a:t>EIV serves as 3</a:t>
            </a:r>
            <a:r>
              <a:rPr lang="en-US" sz="2400" baseline="30000" dirty="0">
                <a:latin typeface="Arial" pitchFamily="34" charset="0"/>
                <a:cs typeface="Arial" pitchFamily="34" charset="0"/>
              </a:rPr>
              <a:t>rd</a:t>
            </a:r>
            <a:r>
              <a:rPr lang="en-US" sz="2400" dirty="0">
                <a:latin typeface="Arial" pitchFamily="34" charset="0"/>
                <a:cs typeface="Arial" pitchFamily="34" charset="0"/>
              </a:rPr>
              <a:t> party verification that tenant is receiving unemployment </a:t>
            </a:r>
            <a:r>
              <a:rPr lang="en-US" sz="2400" dirty="0" smtClean="0">
                <a:latin typeface="Arial" pitchFamily="34" charset="0"/>
                <a:cs typeface="Arial" pitchFamily="34" charset="0"/>
              </a:rPr>
              <a:t>benefits</a:t>
            </a:r>
            <a:r>
              <a:rPr lang="en-US" sz="2400" dirty="0">
                <a:latin typeface="Arial" pitchFamily="34" charset="0"/>
                <a:cs typeface="Arial" pitchFamily="34" charset="0"/>
              </a:rPr>
              <a:t>, but EIV </a:t>
            </a:r>
            <a:r>
              <a:rPr lang="en-US" sz="2400" u="sng" dirty="0">
                <a:latin typeface="Arial" pitchFamily="34" charset="0"/>
                <a:cs typeface="Arial" pitchFamily="34" charset="0"/>
              </a:rPr>
              <a:t>cannot</a:t>
            </a:r>
            <a:r>
              <a:rPr lang="en-US" sz="2400" dirty="0">
                <a:latin typeface="Arial" pitchFamily="34" charset="0"/>
                <a:cs typeface="Arial" pitchFamily="34" charset="0"/>
              </a:rPr>
              <a:t>  be used to calculate income  </a:t>
            </a:r>
          </a:p>
          <a:p>
            <a:pPr marL="401638" indent="-401638">
              <a:spcBef>
                <a:spcPts val="300"/>
              </a:spcBef>
              <a:buFont typeface="Arial" pitchFamily="34" charset="0"/>
              <a:buChar char="•"/>
              <a:defRPr/>
            </a:pPr>
            <a:r>
              <a:rPr lang="en-US" sz="2400" dirty="0">
                <a:latin typeface="Arial" pitchFamily="34" charset="0"/>
                <a:cs typeface="Arial" pitchFamily="34" charset="0"/>
              </a:rPr>
              <a:t>Must obtain 4 consecutive benefit “paystubs”  or benefit letter from tenant to calculate </a:t>
            </a:r>
            <a:r>
              <a:rPr lang="en-US" sz="2400" dirty="0" smtClean="0">
                <a:latin typeface="Arial" pitchFamily="34" charset="0"/>
                <a:cs typeface="Arial" pitchFamily="34" charset="0"/>
              </a:rPr>
              <a:t>income</a:t>
            </a: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Unemployment </a:t>
            </a:r>
            <a:endParaRPr lang="en-US" dirty="0">
              <a:solidFill>
                <a:srgbClr val="00B0F0"/>
              </a:solidFill>
            </a:endParaRPr>
          </a:p>
        </p:txBody>
      </p:sp>
    </p:spTree>
    <p:extLst>
      <p:ext uri="{BB962C8B-B14F-4D97-AF65-F5344CB8AC3E}">
        <p14:creationId xmlns:p14="http://schemas.microsoft.com/office/powerpoint/2010/main" val="2946220081"/>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873125"/>
            <a:ext cx="8054475" cy="5878532"/>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endParaRPr lang="en-US" sz="1200" dirty="0" smtClean="0">
              <a:latin typeface="Arial" charset="0"/>
              <a:cs typeface="Arial" charset="0"/>
            </a:endParaRPr>
          </a:p>
          <a:p>
            <a:pPr marL="60325" lvl="1">
              <a:defRPr/>
            </a:pPr>
            <a:r>
              <a:rPr lang="en-US" sz="2000" dirty="0" smtClean="0">
                <a:latin typeface="Arial" charset="0"/>
                <a:cs typeface="Arial" charset="0"/>
              </a:rPr>
              <a:t>During COVID there were some supplemental </a:t>
            </a:r>
          </a:p>
          <a:p>
            <a:pPr marL="60325" lvl="1">
              <a:defRPr/>
            </a:pPr>
            <a:r>
              <a:rPr lang="en-US" sz="2000" dirty="0" smtClean="0">
                <a:latin typeface="Arial" charset="0"/>
                <a:cs typeface="Arial" charset="0"/>
              </a:rPr>
              <a:t>unemployment payments that were considered income and some that were to be excluded from income. </a:t>
            </a:r>
          </a:p>
          <a:p>
            <a:pPr marL="233363" lvl="1">
              <a:defRPr/>
            </a:pPr>
            <a:endParaRPr lang="en-US" sz="1200" dirty="0">
              <a:latin typeface="Arial" charset="0"/>
              <a:cs typeface="Arial" charset="0"/>
            </a:endParaRPr>
          </a:p>
          <a:p>
            <a:pPr marL="233363" lvl="1">
              <a:defRPr/>
            </a:pPr>
            <a:r>
              <a:rPr lang="en-US" sz="2000" b="1" dirty="0" smtClean="0">
                <a:latin typeface="Arial" charset="0"/>
                <a:cs typeface="Arial" charset="0"/>
              </a:rPr>
              <a:t>Where can this guidance be found?</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Questions and Answers for Office of Multifamily Housing stakeholders Coronavirus Disease 2019</a:t>
            </a:r>
            <a:r>
              <a:rPr lang="en-US" sz="2000" dirty="0" smtClean="0">
                <a:latin typeface="Arial" charset="0"/>
                <a:cs typeface="Arial" charset="0"/>
              </a:rPr>
              <a:t>  </a:t>
            </a:r>
          </a:p>
          <a:p>
            <a:pPr marL="233363" lvl="1" algn="ctr">
              <a:defRPr/>
            </a:pPr>
            <a:endParaRPr lang="en-US" sz="1200" dirty="0">
              <a:latin typeface="Arial" charset="0"/>
              <a:cs typeface="Arial" charset="0"/>
            </a:endParaRPr>
          </a:p>
          <a:p>
            <a:pPr marL="233363" lvl="1">
              <a:defRPr/>
            </a:pPr>
            <a:r>
              <a:rPr lang="en-US" sz="2000" b="1" dirty="0" smtClean="0">
                <a:solidFill>
                  <a:schemeClr val="tx1"/>
                </a:solidFill>
                <a:latin typeface="Arial" charset="0"/>
                <a:cs typeface="Arial" charset="0"/>
              </a:rPr>
              <a:t>What Unemployment payment was counted and what was not counted? </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Regular Unemployment payments </a:t>
            </a:r>
            <a:r>
              <a:rPr lang="en-US" sz="2000" u="sng" dirty="0" smtClean="0">
                <a:solidFill>
                  <a:srgbClr val="FF0000"/>
                </a:solidFill>
                <a:latin typeface="Arial" charset="0"/>
                <a:cs typeface="Arial" charset="0"/>
              </a:rPr>
              <a:t>IS</a:t>
            </a:r>
            <a:r>
              <a:rPr lang="en-US" sz="2000" dirty="0" smtClean="0">
                <a:solidFill>
                  <a:srgbClr val="FF0000"/>
                </a:solidFill>
                <a:latin typeface="Arial" charset="0"/>
                <a:cs typeface="Arial" charset="0"/>
              </a:rPr>
              <a:t> counted. </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Pandemic Unemployment Assistance (PUA) </a:t>
            </a:r>
            <a:r>
              <a:rPr lang="en-US" sz="2000" u="sng" dirty="0" smtClean="0">
                <a:solidFill>
                  <a:srgbClr val="FF0000"/>
                </a:solidFill>
                <a:latin typeface="Arial" charset="0"/>
                <a:cs typeface="Arial" charset="0"/>
              </a:rPr>
              <a:t>IS </a:t>
            </a:r>
            <a:r>
              <a:rPr lang="en-US" sz="2000" dirty="0" smtClean="0">
                <a:solidFill>
                  <a:srgbClr val="FF0000"/>
                </a:solidFill>
                <a:latin typeface="Arial" charset="0"/>
                <a:cs typeface="Arial" charset="0"/>
              </a:rPr>
              <a:t>counted</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Federal Pandemic Unemployment Compensation (FPUC) </a:t>
            </a:r>
            <a:r>
              <a:rPr lang="en-US" sz="2000" u="sng" dirty="0" smtClean="0">
                <a:solidFill>
                  <a:srgbClr val="FF0000"/>
                </a:solidFill>
                <a:latin typeface="Arial" charset="0"/>
                <a:cs typeface="Arial" charset="0"/>
              </a:rPr>
              <a:t>IS NOT </a:t>
            </a:r>
            <a:r>
              <a:rPr lang="en-US" sz="2000" dirty="0" smtClean="0">
                <a:solidFill>
                  <a:srgbClr val="FF0000"/>
                </a:solidFill>
                <a:latin typeface="Arial" charset="0"/>
                <a:cs typeface="Arial" charset="0"/>
              </a:rPr>
              <a:t>counted</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Pandemic Emergency Unemployment Compensation (PEUC) </a:t>
            </a:r>
            <a:r>
              <a:rPr lang="en-US" sz="2000" u="sng" dirty="0" smtClean="0">
                <a:solidFill>
                  <a:srgbClr val="FF0000"/>
                </a:solidFill>
                <a:latin typeface="Arial" charset="0"/>
                <a:cs typeface="Arial" charset="0"/>
              </a:rPr>
              <a:t>IS</a:t>
            </a:r>
            <a:r>
              <a:rPr lang="en-US" sz="2000" dirty="0" smtClean="0">
                <a:solidFill>
                  <a:srgbClr val="FF0000"/>
                </a:solidFill>
                <a:latin typeface="Arial" charset="0"/>
                <a:cs typeface="Arial" charset="0"/>
              </a:rPr>
              <a:t> counted</a:t>
            </a:r>
          </a:p>
          <a:p>
            <a:pPr marL="233363" lvl="1">
              <a:defRPr/>
            </a:pPr>
            <a:endParaRPr lang="en-US" sz="2000" dirty="0">
              <a:solidFill>
                <a:srgbClr val="FF0000"/>
              </a:solidFill>
              <a:latin typeface="Arial" charset="0"/>
              <a:cs typeface="Arial" charset="0"/>
            </a:endParaRPr>
          </a:p>
          <a:p>
            <a:pPr marL="233363" lvl="1">
              <a:defRPr/>
            </a:pPr>
            <a:r>
              <a:rPr lang="en-US" sz="2000" b="1" dirty="0" smtClean="0">
                <a:solidFill>
                  <a:schemeClr val="tx1"/>
                </a:solidFill>
                <a:latin typeface="Arial" charset="0"/>
                <a:cs typeface="Arial" charset="0"/>
              </a:rPr>
              <a:t>What timeframe is affected: </a:t>
            </a:r>
          </a:p>
          <a:p>
            <a:pPr marL="576263" lvl="1" indent="-342900">
              <a:buFont typeface="Arial" panose="020B0604020202020204" pitchFamily="34" charset="0"/>
              <a:buChar char="•"/>
              <a:defRPr/>
            </a:pPr>
            <a:r>
              <a:rPr lang="en-US" sz="2000" dirty="0" smtClean="0">
                <a:solidFill>
                  <a:srgbClr val="FF0000"/>
                </a:solidFill>
                <a:latin typeface="Arial" charset="0"/>
                <a:cs typeface="Arial" charset="0"/>
              </a:rPr>
              <a:t>2020 through end of 2021</a:t>
            </a: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Important Tidbits to Remember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5791200" y="0"/>
            <a:ext cx="2133600" cy="1417627"/>
          </a:xfrm>
          <a:prstGeom prst="rect">
            <a:avLst/>
          </a:prstGeom>
        </p:spPr>
      </p:pic>
    </p:spTree>
    <p:extLst>
      <p:ext uri="{BB962C8B-B14F-4D97-AF65-F5344CB8AC3E}">
        <p14:creationId xmlns:p14="http://schemas.microsoft.com/office/powerpoint/2010/main" val="368138211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Unemployment</a:t>
            </a:r>
            <a:endParaRPr lang="en-US"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73125"/>
            <a:ext cx="8286192"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3498" y="3429000"/>
            <a:ext cx="7034102" cy="2554545"/>
          </a:xfrm>
          <a:prstGeom prst="rect">
            <a:avLst/>
          </a:prstGeom>
        </p:spPr>
        <p:txBody>
          <a:bodyPr wrap="square">
            <a:spAutoFit/>
          </a:bodyPr>
          <a:lstStyle/>
          <a:p>
            <a:pPr marL="342900" indent="-342900">
              <a:buFont typeface="Wingdings" panose="05000000000000000000" pitchFamily="2" charset="2"/>
              <a:buChar char="Ø"/>
            </a:pPr>
            <a:r>
              <a:rPr lang="en-US" sz="2000" dirty="0">
                <a:cs typeface="Arial" panose="020B0604020202020204" pitchFamily="34" charset="0"/>
              </a:rPr>
              <a:t>Review the report</a:t>
            </a:r>
          </a:p>
          <a:p>
            <a:pPr marL="342900" indent="-342900">
              <a:buFont typeface="Wingdings" panose="05000000000000000000" pitchFamily="2" charset="2"/>
              <a:buChar char="Ø"/>
            </a:pPr>
            <a:r>
              <a:rPr lang="en-US" sz="2000" dirty="0">
                <a:cs typeface="Arial" panose="020B0604020202020204" pitchFamily="34" charset="0"/>
              </a:rPr>
              <a:t>Compare report </a:t>
            </a:r>
            <a:r>
              <a:rPr lang="en-US" sz="2000" dirty="0" smtClean="0">
                <a:cs typeface="Arial" panose="020B0604020202020204" pitchFamily="34" charset="0"/>
              </a:rPr>
              <a:t>Unemployment </a:t>
            </a:r>
            <a:r>
              <a:rPr lang="en-US" sz="2000" dirty="0">
                <a:cs typeface="Arial" panose="020B0604020202020204" pitchFamily="34" charset="0"/>
              </a:rPr>
              <a:t>information to what was reported by the tenant</a:t>
            </a:r>
          </a:p>
          <a:p>
            <a:pPr marL="342900" indent="-342900">
              <a:buFont typeface="Wingdings" panose="05000000000000000000" pitchFamily="2" charset="2"/>
              <a:buChar char="Ø"/>
            </a:pPr>
            <a:r>
              <a:rPr lang="en-US" sz="2000" dirty="0">
                <a:cs typeface="Arial" panose="020B0604020202020204" pitchFamily="34" charset="0"/>
              </a:rPr>
              <a:t>Compare past </a:t>
            </a:r>
            <a:r>
              <a:rPr lang="en-US" sz="2000" dirty="0" smtClean="0">
                <a:cs typeface="Arial" panose="020B0604020202020204" pitchFamily="34" charset="0"/>
              </a:rPr>
              <a:t>unemployment </a:t>
            </a:r>
            <a:r>
              <a:rPr lang="en-US" sz="2000" dirty="0">
                <a:cs typeface="Arial" panose="020B0604020202020204" pitchFamily="34" charset="0"/>
              </a:rPr>
              <a:t>information to wage information on past 50059s</a:t>
            </a:r>
          </a:p>
          <a:p>
            <a:pPr marL="342900" indent="-342900">
              <a:buFont typeface="Wingdings" panose="05000000000000000000" pitchFamily="2" charset="2"/>
              <a:buChar char="Ø"/>
            </a:pPr>
            <a:r>
              <a:rPr lang="en-US" sz="2000" dirty="0">
                <a:cs typeface="Arial" panose="020B0604020202020204" pitchFamily="34" charset="0"/>
              </a:rPr>
              <a:t>Obtain any needed verifications</a:t>
            </a:r>
          </a:p>
          <a:p>
            <a:pPr marL="342900" indent="-342900">
              <a:buFont typeface="Wingdings" panose="05000000000000000000" pitchFamily="2" charset="2"/>
              <a:buChar char="Ø"/>
            </a:pPr>
            <a:r>
              <a:rPr lang="en-US" sz="2000" dirty="0">
                <a:cs typeface="Arial" panose="020B0604020202020204" pitchFamily="34" charset="0"/>
              </a:rPr>
              <a:t>Process any corrections and/or retroactive IRs</a:t>
            </a:r>
          </a:p>
          <a:p>
            <a:pPr marL="342900" indent="-342900">
              <a:buFont typeface="Wingdings" panose="05000000000000000000" pitchFamily="2" charset="2"/>
              <a:buChar char="Ø"/>
            </a:pPr>
            <a:r>
              <a:rPr lang="en-US" sz="2000" dirty="0">
                <a:cs typeface="Arial" panose="020B0604020202020204" pitchFamily="34" charset="0"/>
              </a:rPr>
              <a:t>Process any necessary repayment agreements</a:t>
            </a:r>
          </a:p>
        </p:txBody>
      </p:sp>
      <p:pic>
        <p:nvPicPr>
          <p:cNvPr id="5" name="Picture 4"/>
          <p:cNvPicPr>
            <a:picLocks noChangeAspect="1"/>
          </p:cNvPicPr>
          <p:nvPr/>
        </p:nvPicPr>
        <p:blipFill>
          <a:blip r:embed="rId3"/>
          <a:stretch>
            <a:fillRect/>
          </a:stretch>
        </p:blipFill>
        <p:spPr>
          <a:xfrm>
            <a:off x="5715000" y="249647"/>
            <a:ext cx="2578233" cy="666784"/>
          </a:xfrm>
          <a:prstGeom prst="rect">
            <a:avLst/>
          </a:prstGeom>
        </p:spPr>
      </p:pic>
    </p:spTree>
    <p:extLst>
      <p:ext uri="{BB962C8B-B14F-4D97-AF65-F5344CB8AC3E}">
        <p14:creationId xmlns:p14="http://schemas.microsoft.com/office/powerpoint/2010/main" val="1784590173"/>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Unemployment</a:t>
            </a:r>
            <a:endParaRPr lang="en-US" dirty="0">
              <a:solidFill>
                <a:srgbClr val="00B0F0"/>
              </a:solidFill>
            </a:endParaRPr>
          </a:p>
        </p:txBody>
      </p:sp>
      <p:pic>
        <p:nvPicPr>
          <p:cNvPr id="3" name="Picture 2"/>
          <p:cNvPicPr>
            <a:picLocks noChangeAspect="1"/>
          </p:cNvPicPr>
          <p:nvPr/>
        </p:nvPicPr>
        <p:blipFill rotWithShape="1">
          <a:blip r:embed="rId2"/>
          <a:srcRect r="23517"/>
          <a:stretch/>
        </p:blipFill>
        <p:spPr>
          <a:xfrm>
            <a:off x="447676" y="762000"/>
            <a:ext cx="6203907" cy="5680075"/>
          </a:xfrm>
          <a:prstGeom prst="rect">
            <a:avLst/>
          </a:prstGeom>
        </p:spPr>
      </p:pic>
      <p:sp>
        <p:nvSpPr>
          <p:cNvPr id="7" name="TextBox 6"/>
          <p:cNvSpPr txBox="1"/>
          <p:nvPr/>
        </p:nvSpPr>
        <p:spPr bwMode="auto">
          <a:xfrm>
            <a:off x="6120818" y="1783915"/>
            <a:ext cx="2470174" cy="12003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What is this income report telling you?</a:t>
            </a:r>
          </a:p>
        </p:txBody>
      </p:sp>
      <p:sp>
        <p:nvSpPr>
          <p:cNvPr id="8" name="TextBox 7"/>
          <p:cNvSpPr txBox="1"/>
          <p:nvPr/>
        </p:nvSpPr>
        <p:spPr bwMode="auto">
          <a:xfrm>
            <a:off x="6096000" y="3886200"/>
            <a:ext cx="2494992" cy="156966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smtClean="0">
                <a:latin typeface="Arial" panose="020B0604020202020204" pitchFamily="34" charset="0"/>
                <a:cs typeface="Arial" panose="020B0604020202020204" pitchFamily="34" charset="0"/>
              </a:rPr>
              <a:t>What do we need to lookout for with this unemployment?</a:t>
            </a:r>
          </a:p>
        </p:txBody>
      </p:sp>
    </p:spTree>
    <p:extLst>
      <p:ext uri="{BB962C8B-B14F-4D97-AF65-F5344CB8AC3E}">
        <p14:creationId xmlns:p14="http://schemas.microsoft.com/office/powerpoint/2010/main" val="3791493965"/>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Unemployment</a:t>
            </a:r>
            <a:endParaRPr lang="en-US" dirty="0">
              <a:solidFill>
                <a:srgbClr val="00B0F0"/>
              </a:solidFill>
            </a:endParaRPr>
          </a:p>
        </p:txBody>
      </p:sp>
      <p:sp>
        <p:nvSpPr>
          <p:cNvPr id="6" name="TextBox 5"/>
          <p:cNvSpPr txBox="1"/>
          <p:nvPr/>
        </p:nvSpPr>
        <p:spPr bwMode="auto">
          <a:xfrm>
            <a:off x="111337" y="4267200"/>
            <a:ext cx="8479655" cy="230832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IR in 2020 with Unemployment  from Q3 2020 </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IR 2020 with wages from Tenet Healthcare in Q4 2020</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IR for end of job and addition of unemployment in Q1 2021</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IR for new job North Shore in Q1 2021</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AR 2021 with wages matching EIV info for North Shore </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 and IR in Q3 2021 for possible wage increase more than $200 when started with Steward North Shore</a:t>
            </a:r>
          </a:p>
          <a:p>
            <a:pPr marL="342900" indent="-342900">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Verifications and AR with wages from Steward</a:t>
            </a:r>
          </a:p>
        </p:txBody>
      </p:sp>
      <p:pic>
        <p:nvPicPr>
          <p:cNvPr id="9" name="Picture 8"/>
          <p:cNvPicPr>
            <a:picLocks noChangeAspect="1"/>
          </p:cNvPicPr>
          <p:nvPr/>
        </p:nvPicPr>
        <p:blipFill rotWithShape="1">
          <a:blip r:embed="rId2"/>
          <a:srcRect r="23517"/>
          <a:stretch/>
        </p:blipFill>
        <p:spPr>
          <a:xfrm>
            <a:off x="447675" y="949326"/>
            <a:ext cx="6334125" cy="3165474"/>
          </a:xfrm>
          <a:prstGeom prst="rect">
            <a:avLst/>
          </a:prstGeom>
        </p:spPr>
      </p:pic>
      <p:sp>
        <p:nvSpPr>
          <p:cNvPr id="10" name="TextBox 9"/>
          <p:cNvSpPr txBox="1"/>
          <p:nvPr/>
        </p:nvSpPr>
        <p:spPr bwMode="auto">
          <a:xfrm>
            <a:off x="6813698" y="906758"/>
            <a:ext cx="1733936" cy="317009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000" dirty="0" smtClean="0">
                <a:latin typeface="Arial" panose="020B0604020202020204" pitchFamily="34" charset="0"/>
                <a:cs typeface="Arial" panose="020B0604020202020204" pitchFamily="34" charset="0"/>
              </a:rPr>
              <a:t>If MI was 4/1/2020 and this report was run during the 4/1/2023 AR, What would you expect to see in the file? </a:t>
            </a:r>
          </a:p>
        </p:txBody>
      </p:sp>
    </p:spTree>
    <p:extLst>
      <p:ext uri="{BB962C8B-B14F-4D97-AF65-F5344CB8AC3E}">
        <p14:creationId xmlns:p14="http://schemas.microsoft.com/office/powerpoint/2010/main" val="364011376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432752" y="3812692"/>
            <a:ext cx="1761188" cy="1654449"/>
          </a:xfrm>
          <a:prstGeom prst="rect">
            <a:avLst/>
          </a:prstGeom>
        </p:spPr>
      </p:pic>
      <p:sp>
        <p:nvSpPr>
          <p:cNvPr id="34" name="Title 33"/>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What is the Key to Success</a:t>
            </a:r>
            <a:r>
              <a:rPr lang="en-US" b="1" dirty="0">
                <a:solidFill>
                  <a:srgbClr val="00B0F0"/>
                </a:solidFill>
                <a:latin typeface="Verdana"/>
                <a:cs typeface="Verdana"/>
              </a:rPr>
              <a:t/>
            </a:r>
            <a:br>
              <a:rPr lang="en-US" b="1" dirty="0">
                <a:solidFill>
                  <a:srgbClr val="00B0F0"/>
                </a:solidFill>
                <a:latin typeface="Verdana"/>
                <a:cs typeface="Verdana"/>
              </a:rPr>
            </a:br>
            <a:endParaRPr lang="en-US" dirty="0">
              <a:solidFill>
                <a:srgbClr val="00B0F0"/>
              </a:solidFill>
            </a:endParaRPr>
          </a:p>
        </p:txBody>
      </p:sp>
      <p:pic>
        <p:nvPicPr>
          <p:cNvPr id="4" name="Picture 3"/>
          <p:cNvPicPr>
            <a:picLocks noChangeAspect="1"/>
          </p:cNvPicPr>
          <p:nvPr/>
        </p:nvPicPr>
        <p:blipFill>
          <a:blip r:embed="rId3"/>
          <a:stretch>
            <a:fillRect/>
          </a:stretch>
        </p:blipFill>
        <p:spPr>
          <a:xfrm>
            <a:off x="2780456" y="1726590"/>
            <a:ext cx="4003740" cy="2006912"/>
          </a:xfrm>
          <a:prstGeom prst="rect">
            <a:avLst/>
          </a:prstGeom>
        </p:spPr>
      </p:pic>
      <p:pic>
        <p:nvPicPr>
          <p:cNvPr id="5" name="Picture 4"/>
          <p:cNvPicPr>
            <a:picLocks noChangeAspect="1"/>
          </p:cNvPicPr>
          <p:nvPr/>
        </p:nvPicPr>
        <p:blipFill>
          <a:blip r:embed="rId4"/>
          <a:stretch>
            <a:fillRect/>
          </a:stretch>
        </p:blipFill>
        <p:spPr>
          <a:xfrm>
            <a:off x="7193940" y="3015731"/>
            <a:ext cx="1397052" cy="1842363"/>
          </a:xfrm>
          <a:prstGeom prst="rect">
            <a:avLst/>
          </a:prstGeom>
        </p:spPr>
      </p:pic>
      <p:pic>
        <p:nvPicPr>
          <p:cNvPr id="6" name="Picture 5"/>
          <p:cNvPicPr>
            <a:picLocks noChangeAspect="1"/>
          </p:cNvPicPr>
          <p:nvPr/>
        </p:nvPicPr>
        <p:blipFill>
          <a:blip r:embed="rId5"/>
          <a:stretch>
            <a:fillRect/>
          </a:stretch>
        </p:blipFill>
        <p:spPr>
          <a:xfrm>
            <a:off x="553840" y="3713063"/>
            <a:ext cx="2343012" cy="1556767"/>
          </a:xfrm>
          <a:prstGeom prst="rect">
            <a:avLst/>
          </a:prstGeom>
        </p:spPr>
      </p:pic>
      <p:pic>
        <p:nvPicPr>
          <p:cNvPr id="2" name="Picture 1"/>
          <p:cNvPicPr>
            <a:picLocks noChangeAspect="1"/>
          </p:cNvPicPr>
          <p:nvPr/>
        </p:nvPicPr>
        <p:blipFill>
          <a:blip r:embed="rId6"/>
          <a:stretch>
            <a:fillRect/>
          </a:stretch>
        </p:blipFill>
        <p:spPr>
          <a:xfrm>
            <a:off x="304800" y="1047206"/>
            <a:ext cx="2857647" cy="1600282"/>
          </a:xfrm>
          <a:prstGeom prst="rect">
            <a:avLst/>
          </a:prstGeom>
        </p:spPr>
      </p:pic>
      <p:pic>
        <p:nvPicPr>
          <p:cNvPr id="7" name="Picture 6"/>
          <p:cNvPicPr>
            <a:picLocks noChangeAspect="1"/>
          </p:cNvPicPr>
          <p:nvPr/>
        </p:nvPicPr>
        <p:blipFill>
          <a:blip r:embed="rId7"/>
          <a:stretch>
            <a:fillRect/>
          </a:stretch>
        </p:blipFill>
        <p:spPr>
          <a:xfrm>
            <a:off x="2724216" y="5350616"/>
            <a:ext cx="2095608" cy="1492327"/>
          </a:xfrm>
          <a:prstGeom prst="rect">
            <a:avLst/>
          </a:prstGeom>
        </p:spPr>
      </p:pic>
      <p:pic>
        <p:nvPicPr>
          <p:cNvPr id="8" name="Picture 7"/>
          <p:cNvPicPr>
            <a:picLocks noChangeAspect="1"/>
          </p:cNvPicPr>
          <p:nvPr/>
        </p:nvPicPr>
        <p:blipFill>
          <a:blip r:embed="rId8"/>
          <a:stretch>
            <a:fillRect/>
          </a:stretch>
        </p:blipFill>
        <p:spPr>
          <a:xfrm>
            <a:off x="3086554" y="3457933"/>
            <a:ext cx="2323953" cy="1910805"/>
          </a:xfrm>
          <a:prstGeom prst="rect">
            <a:avLst/>
          </a:prstGeom>
        </p:spPr>
      </p:pic>
      <p:pic>
        <p:nvPicPr>
          <p:cNvPr id="3" name="Picture 2"/>
          <p:cNvPicPr>
            <a:picLocks noChangeAspect="1"/>
          </p:cNvPicPr>
          <p:nvPr/>
        </p:nvPicPr>
        <p:blipFill>
          <a:blip r:embed="rId9"/>
          <a:stretch>
            <a:fillRect/>
          </a:stretch>
        </p:blipFill>
        <p:spPr>
          <a:xfrm>
            <a:off x="4156149" y="873125"/>
            <a:ext cx="3340272" cy="1104957"/>
          </a:xfrm>
          <a:prstGeom prst="rect">
            <a:avLst/>
          </a:prstGeom>
        </p:spPr>
      </p:pic>
      <p:pic>
        <p:nvPicPr>
          <p:cNvPr id="9" name="Picture 8"/>
          <p:cNvPicPr>
            <a:picLocks noChangeAspect="1"/>
          </p:cNvPicPr>
          <p:nvPr/>
        </p:nvPicPr>
        <p:blipFill>
          <a:blip r:embed="rId10"/>
          <a:stretch>
            <a:fillRect/>
          </a:stretch>
        </p:blipFill>
        <p:spPr>
          <a:xfrm>
            <a:off x="0" y="5303249"/>
            <a:ext cx="2228965" cy="635033"/>
          </a:xfrm>
          <a:prstGeom prst="rect">
            <a:avLst/>
          </a:prstGeom>
        </p:spPr>
      </p:pic>
      <p:pic>
        <p:nvPicPr>
          <p:cNvPr id="10" name="Picture 9"/>
          <p:cNvPicPr>
            <a:picLocks noChangeAspect="1"/>
          </p:cNvPicPr>
          <p:nvPr/>
        </p:nvPicPr>
        <p:blipFill>
          <a:blip r:embed="rId11"/>
          <a:stretch>
            <a:fillRect/>
          </a:stretch>
        </p:blipFill>
        <p:spPr>
          <a:xfrm>
            <a:off x="813827" y="6019800"/>
            <a:ext cx="1736833" cy="670230"/>
          </a:xfrm>
          <a:prstGeom prst="rect">
            <a:avLst/>
          </a:prstGeom>
        </p:spPr>
      </p:pic>
      <p:pic>
        <p:nvPicPr>
          <p:cNvPr id="11" name="Picture 10"/>
          <p:cNvPicPr>
            <a:picLocks noChangeAspect="1"/>
          </p:cNvPicPr>
          <p:nvPr/>
        </p:nvPicPr>
        <p:blipFill>
          <a:blip r:embed="rId12"/>
          <a:stretch>
            <a:fillRect/>
          </a:stretch>
        </p:blipFill>
        <p:spPr>
          <a:xfrm>
            <a:off x="6882020" y="1847347"/>
            <a:ext cx="1364516" cy="1197918"/>
          </a:xfrm>
          <a:prstGeom prst="rect">
            <a:avLst/>
          </a:prstGeom>
        </p:spPr>
      </p:pic>
      <p:pic>
        <p:nvPicPr>
          <p:cNvPr id="12" name="Picture 11"/>
          <p:cNvPicPr>
            <a:picLocks noChangeAspect="1"/>
          </p:cNvPicPr>
          <p:nvPr/>
        </p:nvPicPr>
        <p:blipFill>
          <a:blip r:embed="rId13"/>
          <a:stretch>
            <a:fillRect/>
          </a:stretch>
        </p:blipFill>
        <p:spPr>
          <a:xfrm>
            <a:off x="707276" y="2645466"/>
            <a:ext cx="1843384" cy="1067597"/>
          </a:xfrm>
          <a:prstGeom prst="rect">
            <a:avLst/>
          </a:prstGeom>
        </p:spPr>
      </p:pic>
      <p:pic>
        <p:nvPicPr>
          <p:cNvPr id="14" name="Picture 13"/>
          <p:cNvPicPr>
            <a:picLocks noChangeAspect="1"/>
          </p:cNvPicPr>
          <p:nvPr/>
        </p:nvPicPr>
        <p:blipFill>
          <a:blip r:embed="rId14"/>
          <a:stretch>
            <a:fillRect/>
          </a:stretch>
        </p:blipFill>
        <p:spPr>
          <a:xfrm>
            <a:off x="5024229" y="5538255"/>
            <a:ext cx="2578233" cy="666784"/>
          </a:xfrm>
          <a:prstGeom prst="rect">
            <a:avLst/>
          </a:prstGeom>
        </p:spPr>
      </p:pic>
    </p:spTree>
    <p:extLst>
      <p:ext uri="{BB962C8B-B14F-4D97-AF65-F5344CB8AC3E}">
        <p14:creationId xmlns:p14="http://schemas.microsoft.com/office/powerpoint/2010/main" val="28841368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6536" y="404813"/>
            <a:ext cx="8143316" cy="936625"/>
          </a:xfrm>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Unemployment - Practice</a:t>
            </a:r>
            <a:endParaRPr lang="en-US" dirty="0">
              <a:solidFill>
                <a:srgbClr val="00B0F0"/>
              </a:solidFill>
            </a:endParaRPr>
          </a:p>
        </p:txBody>
      </p:sp>
      <p:sp>
        <p:nvSpPr>
          <p:cNvPr id="7" name="TextBox 6"/>
          <p:cNvSpPr txBox="1"/>
          <p:nvPr/>
        </p:nvSpPr>
        <p:spPr bwMode="auto">
          <a:xfrm>
            <a:off x="6138529" y="970462"/>
            <a:ext cx="2494992" cy="120032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400" dirty="0" smtClean="0">
                <a:latin typeface="Arial" pitchFamily="34" charset="0"/>
                <a:cs typeface="Arial" pitchFamily="34" charset="0"/>
              </a:rPr>
              <a:t>What is this income report telling you?</a:t>
            </a:r>
          </a:p>
        </p:txBody>
      </p:sp>
      <p:pic>
        <p:nvPicPr>
          <p:cNvPr id="2" name="Picture 1"/>
          <p:cNvPicPr>
            <a:picLocks noChangeAspect="1"/>
          </p:cNvPicPr>
          <p:nvPr/>
        </p:nvPicPr>
        <p:blipFill rotWithShape="1">
          <a:blip r:embed="rId2"/>
          <a:srcRect r="22022"/>
          <a:stretch/>
        </p:blipFill>
        <p:spPr>
          <a:xfrm>
            <a:off x="447676" y="990600"/>
            <a:ext cx="5599260" cy="4613429"/>
          </a:xfrm>
          <a:prstGeom prst="rect">
            <a:avLst/>
          </a:prstGeom>
        </p:spPr>
      </p:pic>
      <p:sp>
        <p:nvSpPr>
          <p:cNvPr id="9" name="TextBox 8"/>
          <p:cNvSpPr txBox="1"/>
          <p:nvPr/>
        </p:nvSpPr>
        <p:spPr bwMode="auto">
          <a:xfrm>
            <a:off x="6138529" y="2415652"/>
            <a:ext cx="2494992" cy="156966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smtClean="0">
                <a:latin typeface="Arial" panose="020B0604020202020204" pitchFamily="34" charset="0"/>
                <a:cs typeface="Arial" panose="020B0604020202020204" pitchFamily="34" charset="0"/>
              </a:rPr>
              <a:t>What do we need to look out for with this unemployment?</a:t>
            </a:r>
          </a:p>
        </p:txBody>
      </p:sp>
      <p:sp>
        <p:nvSpPr>
          <p:cNvPr id="10" name="TextBox 9"/>
          <p:cNvSpPr txBox="1"/>
          <p:nvPr/>
        </p:nvSpPr>
        <p:spPr bwMode="auto">
          <a:xfrm>
            <a:off x="6159794" y="4230173"/>
            <a:ext cx="2494992" cy="1938992"/>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400" dirty="0" smtClean="0">
                <a:latin typeface="Arial" panose="020B0604020202020204" pitchFamily="34" charset="0"/>
                <a:cs typeface="Arial" panose="020B0604020202020204" pitchFamily="34" charset="0"/>
              </a:rPr>
              <a:t>If MI was 4/1/2021, what would you expect to see in the file?</a:t>
            </a:r>
          </a:p>
        </p:txBody>
      </p:sp>
      <p:pic>
        <p:nvPicPr>
          <p:cNvPr id="11" name="Picture 10"/>
          <p:cNvPicPr>
            <a:picLocks noChangeAspect="1"/>
          </p:cNvPicPr>
          <p:nvPr/>
        </p:nvPicPr>
        <p:blipFill>
          <a:blip r:embed="rId3"/>
          <a:stretch>
            <a:fillRect/>
          </a:stretch>
        </p:blipFill>
        <p:spPr>
          <a:xfrm>
            <a:off x="7326860" y="16913"/>
            <a:ext cx="1235778" cy="880024"/>
          </a:xfrm>
          <a:prstGeom prst="rect">
            <a:avLst/>
          </a:prstGeom>
        </p:spPr>
      </p:pic>
    </p:spTree>
    <p:extLst>
      <p:ext uri="{BB962C8B-B14F-4D97-AF65-F5344CB8AC3E}">
        <p14:creationId xmlns:p14="http://schemas.microsoft.com/office/powerpoint/2010/main" val="3968158692"/>
      </p:ext>
    </p:extLst>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375108"/>
            <a:ext cx="8154171" cy="317009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Unemployment Benefits if:</a:t>
            </a:r>
          </a:p>
          <a:p>
            <a:pPr marL="457200" indent="-457200">
              <a:buFont typeface="Arial" pitchFamily="34" charset="0"/>
              <a:buChar char="•"/>
              <a:defRPr/>
            </a:pPr>
            <a:r>
              <a:rPr lang="en-US" sz="2400" dirty="0">
                <a:latin typeface="Arial" charset="0"/>
                <a:cs typeface="Arial" charset="0"/>
              </a:rPr>
              <a:t>Tenant insists they are not receiving unemployment,  but benefit information is listed in EIV</a:t>
            </a:r>
          </a:p>
          <a:p>
            <a:pPr marL="457200" indent="-457200">
              <a:buFont typeface="Arial" pitchFamily="34" charset="0"/>
              <a:buChar char="•"/>
              <a:defRPr/>
            </a:pPr>
            <a:r>
              <a:rPr lang="en-US" sz="2400" dirty="0">
                <a:latin typeface="Arial" charset="0"/>
                <a:cs typeface="Arial" charset="0"/>
              </a:rPr>
              <a:t>Tenant reports they are receiving unemployment, </a:t>
            </a:r>
            <a:r>
              <a:rPr lang="en-US" sz="2400" dirty="0" smtClean="0">
                <a:latin typeface="Arial" charset="0"/>
                <a:cs typeface="Arial" charset="0"/>
              </a:rPr>
              <a:t>but </a:t>
            </a:r>
            <a:r>
              <a:rPr lang="en-US" sz="2400" dirty="0">
                <a:latin typeface="Arial" charset="0"/>
                <a:cs typeface="Arial" charset="0"/>
              </a:rPr>
              <a:t>no benefit information is in EIV</a:t>
            </a:r>
          </a:p>
          <a:p>
            <a:pPr marL="457200" indent="-457200">
              <a:buFont typeface="Arial" pitchFamily="34" charset="0"/>
              <a:buChar char="•"/>
              <a:defRPr/>
            </a:pPr>
            <a:r>
              <a:rPr lang="en-US" sz="2400" dirty="0">
                <a:latin typeface="Arial" charset="0"/>
                <a:cs typeface="Arial" charset="0"/>
              </a:rPr>
              <a:t>Tenant is unable to provide documentation </a:t>
            </a:r>
            <a:endParaRPr lang="en-US" sz="2400" dirty="0" smtClean="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Verification Tidbits to Remember when reviewing the Income Report</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2743200" y="4724400"/>
            <a:ext cx="2857647" cy="1600282"/>
          </a:xfrm>
          <a:prstGeom prst="rect">
            <a:avLst/>
          </a:prstGeom>
        </p:spPr>
      </p:pic>
    </p:spTree>
    <p:extLst>
      <p:ext uri="{BB962C8B-B14F-4D97-AF65-F5344CB8AC3E}">
        <p14:creationId xmlns:p14="http://schemas.microsoft.com/office/powerpoint/2010/main" val="2620830105"/>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03956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Social Security Benefits</a:t>
            </a:r>
          </a:p>
          <a:p>
            <a:pPr marL="354013" indent="-354013">
              <a:spcBef>
                <a:spcPts val="300"/>
              </a:spcBef>
              <a:buFont typeface="Arial" pitchFamily="34" charset="0"/>
              <a:buChar char="•"/>
              <a:defRPr/>
            </a:pPr>
            <a:r>
              <a:rPr lang="en-US" sz="2400" dirty="0">
                <a:latin typeface="Arial" pitchFamily="34" charset="0"/>
                <a:cs typeface="Arial" pitchFamily="34" charset="0"/>
              </a:rPr>
              <a:t>Information is updated quarterly -  approximately 1 to 2 months after the end of the calendar quarter</a:t>
            </a:r>
            <a:endParaRPr lang="en-US" sz="2400" b="1" dirty="0">
              <a:latin typeface="Arial" pitchFamily="34" charset="0"/>
              <a:cs typeface="Arial" pitchFamily="34" charset="0"/>
            </a:endParaRPr>
          </a:p>
          <a:p>
            <a:pPr marL="354013" indent="-354013">
              <a:spcBef>
                <a:spcPts val="300"/>
              </a:spcBef>
              <a:buFont typeface="Arial" pitchFamily="34" charset="0"/>
              <a:buChar char="•"/>
              <a:defRPr/>
            </a:pPr>
            <a:r>
              <a:rPr lang="en-US" sz="2400" dirty="0">
                <a:latin typeface="Arial" pitchFamily="34" charset="0"/>
                <a:cs typeface="Arial" pitchFamily="34" charset="0"/>
              </a:rPr>
              <a:t>EIV serves as third party verification and </a:t>
            </a:r>
            <a:r>
              <a:rPr lang="en-US" sz="2400" u="sng" dirty="0">
                <a:latin typeface="Arial" pitchFamily="34" charset="0"/>
                <a:cs typeface="Arial" pitchFamily="34" charset="0"/>
              </a:rPr>
              <a:t>can be used to calculate annual income </a:t>
            </a:r>
            <a:r>
              <a:rPr lang="en-US" sz="2400" dirty="0">
                <a:latin typeface="Arial" pitchFamily="34" charset="0"/>
                <a:cs typeface="Arial" pitchFamily="34" charset="0"/>
              </a:rPr>
              <a:t>from SSA benefits </a:t>
            </a:r>
            <a:r>
              <a:rPr lang="en-US" sz="2400" dirty="0" smtClean="0">
                <a:latin typeface="Arial" pitchFamily="34" charset="0"/>
                <a:cs typeface="Arial" pitchFamily="34" charset="0"/>
              </a:rPr>
              <a:t>as </a:t>
            </a:r>
            <a:r>
              <a:rPr lang="en-US" sz="2400" dirty="0">
                <a:latin typeface="Arial" pitchFamily="34" charset="0"/>
                <a:cs typeface="Arial" pitchFamily="34" charset="0"/>
              </a:rPr>
              <a:t>long as the tenant agrees with the information</a:t>
            </a:r>
          </a:p>
          <a:p>
            <a:pPr marL="354013" indent="-354013">
              <a:spcBef>
                <a:spcPts val="300"/>
              </a:spcBef>
              <a:buFont typeface="Arial" pitchFamily="34" charset="0"/>
              <a:buChar char="•"/>
              <a:defRPr/>
            </a:pPr>
            <a:r>
              <a:rPr lang="en-US" sz="2400" dirty="0">
                <a:latin typeface="Arial" pitchFamily="34" charset="0"/>
                <a:cs typeface="Arial" pitchFamily="34" charset="0"/>
              </a:rPr>
              <a:t>SSA COLA is not available in EIV until the end of the calendar year </a:t>
            </a:r>
            <a:endParaRPr lang="en-US" sz="2400" dirty="0" smtClean="0">
              <a:latin typeface="Arial" pitchFamily="34" charset="0"/>
              <a:cs typeface="Arial" pitchFamily="34" charset="0"/>
            </a:endParaRPr>
          </a:p>
          <a:p>
            <a:pPr marL="354013" indent="-354013">
              <a:spcBef>
                <a:spcPts val="300"/>
              </a:spcBef>
              <a:buFont typeface="Arial" pitchFamily="34" charset="0"/>
              <a:buChar char="•"/>
              <a:defRPr/>
            </a:pPr>
            <a:endParaRPr lang="en-US" sz="2400" dirty="0">
              <a:latin typeface="Arial" pitchFamily="34" charset="0"/>
              <a:cs typeface="Arial" pitchFamily="34" charset="0"/>
            </a:endParaRPr>
          </a:p>
          <a:p>
            <a:pPr>
              <a:spcBef>
                <a:spcPts val="300"/>
              </a:spcBef>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3048000" y="4724400"/>
            <a:ext cx="4003740" cy="2006912"/>
          </a:xfrm>
          <a:prstGeom prst="rect">
            <a:avLst/>
          </a:prstGeom>
        </p:spPr>
      </p:pic>
    </p:spTree>
    <p:extLst>
      <p:ext uri="{BB962C8B-B14F-4D97-AF65-F5344CB8AC3E}">
        <p14:creationId xmlns:p14="http://schemas.microsoft.com/office/powerpoint/2010/main" val="356215650"/>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a:t>
            </a:r>
            <a:endParaRPr lang="en-US" dirty="0">
              <a:solidFill>
                <a:srgbClr val="00B0F0"/>
              </a:solidFill>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873125"/>
            <a:ext cx="4885073" cy="4959514"/>
          </a:xfrm>
          <a:prstGeom prst="rect">
            <a:avLst/>
          </a:prstGeom>
        </p:spPr>
      </p:pic>
      <p:sp>
        <p:nvSpPr>
          <p:cNvPr id="5" name="Rectangle 4"/>
          <p:cNvSpPr/>
          <p:nvPr/>
        </p:nvSpPr>
        <p:spPr>
          <a:xfrm>
            <a:off x="5332749" y="884396"/>
            <a:ext cx="3201652" cy="4678204"/>
          </a:xfrm>
          <a:prstGeom prst="rect">
            <a:avLst/>
          </a:prstGeom>
        </p:spPr>
        <p:txBody>
          <a:bodyPr wrap="square">
            <a:spAutoFit/>
          </a:bodyPr>
          <a:lstStyle/>
          <a:p>
            <a:r>
              <a:rPr lang="en-US" sz="2200" b="1" dirty="0">
                <a:latin typeface="Arial" panose="020B0604020202020204" pitchFamily="34" charset="0"/>
                <a:cs typeface="Arial" panose="020B0604020202020204" pitchFamily="34" charset="0"/>
              </a:rPr>
              <a:t>Important Information: </a:t>
            </a:r>
            <a:endParaRPr lang="en-US" sz="22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Gross and net amounts currently being received</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Benefit type </a:t>
            </a:r>
          </a:p>
          <a:p>
            <a:pPr marL="342900" indent="-342900">
              <a:buFont typeface="Arial" panose="020B0604020202020204" pitchFamily="34" charset="0"/>
              <a:buChar char="•"/>
            </a:pPr>
            <a:r>
              <a:rPr lang="en-US" sz="2200" dirty="0" smtClean="0">
                <a:latin typeface="Arial" panose="020B0604020202020204" pitchFamily="34" charset="0"/>
                <a:cs typeface="Arial" panose="020B0604020202020204" pitchFamily="34" charset="0"/>
              </a:rPr>
              <a:t>Medicare Information</a:t>
            </a:r>
          </a:p>
          <a:p>
            <a:r>
              <a:rPr lang="en-US" sz="2200" dirty="0" smtClean="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pPr marL="55563"/>
            <a:r>
              <a:rPr lang="en-US" sz="2200" dirty="0" smtClean="0">
                <a:latin typeface="Arial" panose="020B0604020202020204" pitchFamily="34" charset="0"/>
                <a:cs typeface="Arial" panose="020B0604020202020204" pitchFamily="34" charset="0"/>
              </a:rPr>
              <a:t>Based on the available information in EIV, is there enough information to calculate income and deductions from Medicare?</a:t>
            </a:r>
          </a:p>
        </p:txBody>
      </p:sp>
      <p:cxnSp>
        <p:nvCxnSpPr>
          <p:cNvPr id="6" name="Elbow Connector 5"/>
          <p:cNvCxnSpPr/>
          <p:nvPr/>
        </p:nvCxnSpPr>
        <p:spPr>
          <a:xfrm rot="10800000" flipV="1">
            <a:off x="1220580" y="2438399"/>
            <a:ext cx="4189620" cy="773827"/>
          </a:xfrm>
          <a:prstGeom prst="bentConnector3">
            <a:avLst>
              <a:gd name="adj1" fmla="val 2401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191000" y="2799255"/>
            <a:ext cx="1247496" cy="22299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038600" y="1247914"/>
            <a:ext cx="1406427" cy="140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10800000" flipV="1">
            <a:off x="1828801" y="1447800"/>
            <a:ext cx="3616226" cy="9627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09600" y="1083284"/>
            <a:ext cx="888088" cy="2125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flipV="1">
            <a:off x="285206" y="873125"/>
            <a:ext cx="1212482" cy="2062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flipV="1">
            <a:off x="285206" y="5029199"/>
            <a:ext cx="4828124" cy="95584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flipV="1">
            <a:off x="-22554" y="3104281"/>
            <a:ext cx="1212482" cy="2062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flipV="1">
            <a:off x="1275531" y="1421832"/>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flipV="1">
            <a:off x="3124199" y="1142998"/>
            <a:ext cx="857809" cy="3047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5013568"/>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a:t>
            </a:r>
            <a:endParaRPr lang="en-US" dirty="0">
              <a:solidFill>
                <a:srgbClr val="00B0F0"/>
              </a:solidFill>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7624" y="782357"/>
            <a:ext cx="4885073" cy="4959514"/>
          </a:xfrm>
          <a:prstGeom prst="rect">
            <a:avLst/>
          </a:prstGeom>
        </p:spPr>
      </p:pic>
      <p:sp>
        <p:nvSpPr>
          <p:cNvPr id="5" name="Rectangle 4"/>
          <p:cNvSpPr/>
          <p:nvPr/>
        </p:nvSpPr>
        <p:spPr>
          <a:xfrm>
            <a:off x="5332749" y="873125"/>
            <a:ext cx="3201652" cy="769441"/>
          </a:xfrm>
          <a:prstGeom prst="rect">
            <a:avLst/>
          </a:prstGeom>
        </p:spPr>
        <p:txBody>
          <a:bodyPr wrap="square">
            <a:spAutoFit/>
          </a:bodyPr>
          <a:lstStyle/>
          <a:p>
            <a:endParaRPr lang="en-US" sz="2200" b="1" dirty="0" smtClean="0">
              <a:latin typeface="Arial" panose="020B0604020202020204" pitchFamily="34" charset="0"/>
              <a:cs typeface="Arial" panose="020B0604020202020204" pitchFamily="34" charset="0"/>
            </a:endParaRPr>
          </a:p>
          <a:p>
            <a:endParaRPr lang="en-US" sz="2200" b="1" dirty="0">
              <a:cs typeface="Arial" panose="020B0604020202020204" pitchFamily="34" charset="0"/>
            </a:endParaRPr>
          </a:p>
        </p:txBody>
      </p:sp>
      <p:sp>
        <p:nvSpPr>
          <p:cNvPr id="15" name="TextBox 14"/>
          <p:cNvSpPr txBox="1"/>
          <p:nvPr/>
        </p:nvSpPr>
        <p:spPr bwMode="auto">
          <a:xfrm>
            <a:off x="5222660" y="1176721"/>
            <a:ext cx="3421830" cy="308546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dirty="0" smtClean="0">
                <a:latin typeface="Arial" panose="020B0604020202020204" pitchFamily="34" charset="0"/>
                <a:cs typeface="Arial" panose="020B0604020202020204" pitchFamily="34" charset="0"/>
              </a:rPr>
              <a:t>What is this report Telling you?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Gross </a:t>
            </a:r>
            <a:r>
              <a:rPr lang="en-US" sz="2400" dirty="0">
                <a:latin typeface="Arial" panose="020B0604020202020204" pitchFamily="34" charset="0"/>
                <a:cs typeface="Arial" panose="020B0604020202020204" pitchFamily="34" charset="0"/>
              </a:rPr>
              <a:t>Benefit $1388</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Net Benefit $1279</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$1388-$1279 </a:t>
            </a:r>
            <a:r>
              <a:rPr lang="en-US" sz="2400" dirty="0">
                <a:latin typeface="Arial" panose="020B0604020202020204" pitchFamily="34" charset="0"/>
                <a:cs typeface="Arial" panose="020B0604020202020204" pitchFamily="34" charset="0"/>
              </a:rPr>
              <a:t>= $109</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Medicare </a:t>
            </a:r>
            <a:r>
              <a:rPr lang="en-US" sz="2400" dirty="0">
                <a:latin typeface="Arial" panose="020B0604020202020204" pitchFamily="34" charset="0"/>
                <a:cs typeface="Arial" panose="020B0604020202020204" pitchFamily="34" charset="0"/>
              </a:rPr>
              <a:t>$99</a:t>
            </a:r>
          </a:p>
          <a:p>
            <a:pPr marL="342900" indent="-342900">
              <a:spcBef>
                <a:spcPts val="300"/>
              </a:spcBef>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Unaccounted difference of $10</a:t>
            </a: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562600" y="103685"/>
            <a:ext cx="2578233" cy="666784"/>
          </a:xfrm>
          <a:prstGeom prst="rect">
            <a:avLst/>
          </a:prstGeom>
        </p:spPr>
      </p:pic>
      <p:sp>
        <p:nvSpPr>
          <p:cNvPr id="7" name="TextBox 6"/>
          <p:cNvSpPr txBox="1"/>
          <p:nvPr/>
        </p:nvSpPr>
        <p:spPr bwMode="auto">
          <a:xfrm>
            <a:off x="5332749" y="4618590"/>
            <a:ext cx="3354051" cy="830997"/>
          </a:xfrm>
          <a:prstGeom prst="rect">
            <a:avLst/>
          </a:prstGeom>
          <a:ln>
            <a:no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b="1" dirty="0" smtClean="0">
                <a:latin typeface="Arial" panose="020B0604020202020204" pitchFamily="34" charset="0"/>
                <a:cs typeface="Arial" panose="020B0604020202020204" pitchFamily="34" charset="0"/>
              </a:rPr>
              <a:t>What, if anything needs to be done?</a:t>
            </a:r>
          </a:p>
        </p:txBody>
      </p:sp>
      <p:sp>
        <p:nvSpPr>
          <p:cNvPr id="2" name="Rectangle 1"/>
          <p:cNvSpPr/>
          <p:nvPr/>
        </p:nvSpPr>
        <p:spPr>
          <a:xfrm>
            <a:off x="152400" y="5795363"/>
            <a:ext cx="7772400" cy="923330"/>
          </a:xfrm>
          <a:prstGeom prst="rect">
            <a:avLst/>
          </a:prstGeom>
        </p:spPr>
        <p:txBody>
          <a:bodyPr wrap="square">
            <a:spAutoFit/>
          </a:bodyPr>
          <a:lstStyle/>
          <a:p>
            <a:r>
              <a:rPr lang="en-US" dirty="0">
                <a:solidFill>
                  <a:srgbClr val="FF0000"/>
                </a:solidFill>
                <a:cs typeface="Arial" panose="020B0604020202020204" pitchFamily="34" charset="0"/>
              </a:rPr>
              <a:t>Verify what the $10 difference is for. And how to account for it.   It could be an RX plan payment being deducted or an </a:t>
            </a:r>
            <a:r>
              <a:rPr lang="en-US" dirty="0" smtClean="0">
                <a:solidFill>
                  <a:srgbClr val="FF0000"/>
                </a:solidFill>
                <a:cs typeface="Arial" panose="020B0604020202020204" pitchFamily="34" charset="0"/>
              </a:rPr>
              <a:t>overpayment </a:t>
            </a:r>
            <a:r>
              <a:rPr lang="en-US" dirty="0">
                <a:solidFill>
                  <a:srgbClr val="FF0000"/>
                </a:solidFill>
                <a:cs typeface="Arial" panose="020B0604020202020204" pitchFamily="34" charset="0"/>
              </a:rPr>
              <a:t>in benefits being deducted, or child support garnishment.  </a:t>
            </a:r>
          </a:p>
        </p:txBody>
      </p:sp>
    </p:spTree>
    <p:extLst>
      <p:ext uri="{BB962C8B-B14F-4D97-AF65-F5344CB8AC3E}">
        <p14:creationId xmlns:p14="http://schemas.microsoft.com/office/powerpoint/2010/main" val="332428105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 practice  </a:t>
            </a:r>
            <a:endParaRPr lang="en-US" dirty="0">
              <a:solidFill>
                <a:srgbClr val="00B0F0"/>
              </a:solidFill>
            </a:endParaRPr>
          </a:p>
        </p:txBody>
      </p:sp>
      <p:sp>
        <p:nvSpPr>
          <p:cNvPr id="5" name="Rectangle 4"/>
          <p:cNvSpPr/>
          <p:nvPr/>
        </p:nvSpPr>
        <p:spPr>
          <a:xfrm>
            <a:off x="5332749" y="873125"/>
            <a:ext cx="3201652" cy="769441"/>
          </a:xfrm>
          <a:prstGeom prst="rect">
            <a:avLst/>
          </a:prstGeom>
        </p:spPr>
        <p:txBody>
          <a:bodyPr wrap="square">
            <a:spAutoFit/>
          </a:bodyPr>
          <a:lstStyle/>
          <a:p>
            <a:endParaRPr lang="en-US" sz="2200" b="1" dirty="0" smtClean="0">
              <a:latin typeface="Arial" panose="020B0604020202020204" pitchFamily="34" charset="0"/>
              <a:cs typeface="Arial" panose="020B0604020202020204" pitchFamily="34" charset="0"/>
            </a:endParaRPr>
          </a:p>
          <a:p>
            <a:endParaRPr lang="en-US" sz="2200" b="1" dirty="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32313" y="762562"/>
            <a:ext cx="6322976" cy="4952438"/>
          </a:xfrm>
          <a:prstGeom prst="rect">
            <a:avLst/>
          </a:prstGeom>
        </p:spPr>
      </p:pic>
      <p:sp>
        <p:nvSpPr>
          <p:cNvPr id="10" name="TextBox 9"/>
          <p:cNvSpPr txBox="1"/>
          <p:nvPr/>
        </p:nvSpPr>
        <p:spPr bwMode="auto">
          <a:xfrm>
            <a:off x="5580237" y="2362200"/>
            <a:ext cx="2706675" cy="83099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dirty="0" smtClean="0">
                <a:latin typeface="Arial" panose="020B0604020202020204" pitchFamily="34" charset="0"/>
                <a:cs typeface="Arial" panose="020B0604020202020204" pitchFamily="34" charset="0"/>
              </a:rPr>
              <a:t>What would need to be in the file?</a:t>
            </a:r>
          </a:p>
        </p:txBody>
      </p:sp>
      <p:sp>
        <p:nvSpPr>
          <p:cNvPr id="15" name="TextBox 14"/>
          <p:cNvSpPr txBox="1"/>
          <p:nvPr/>
        </p:nvSpPr>
        <p:spPr bwMode="auto">
          <a:xfrm>
            <a:off x="5555428" y="1257845"/>
            <a:ext cx="2706675" cy="83099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400" dirty="0" smtClean="0">
                <a:latin typeface="Arial" panose="020B0604020202020204" pitchFamily="34" charset="0"/>
                <a:cs typeface="Arial" panose="020B0604020202020204" pitchFamily="34" charset="0"/>
              </a:rPr>
              <a:t>What is this report Telling you? </a:t>
            </a:r>
          </a:p>
        </p:txBody>
      </p:sp>
      <p:pic>
        <p:nvPicPr>
          <p:cNvPr id="12" name="Picture 11"/>
          <p:cNvPicPr>
            <a:picLocks noChangeAspect="1"/>
          </p:cNvPicPr>
          <p:nvPr/>
        </p:nvPicPr>
        <p:blipFill>
          <a:blip r:embed="rId3"/>
          <a:stretch>
            <a:fillRect/>
          </a:stretch>
        </p:blipFill>
        <p:spPr>
          <a:xfrm>
            <a:off x="7162799" y="49827"/>
            <a:ext cx="1371601" cy="976747"/>
          </a:xfrm>
          <a:prstGeom prst="rect">
            <a:avLst/>
          </a:prstGeom>
        </p:spPr>
      </p:pic>
    </p:spTree>
    <p:extLst>
      <p:ext uri="{BB962C8B-B14F-4D97-AF65-F5344CB8AC3E}">
        <p14:creationId xmlns:p14="http://schemas.microsoft.com/office/powerpoint/2010/main" val="2676255223"/>
      </p:ext>
    </p:extLst>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10462" y="1054466"/>
            <a:ext cx="6834374" cy="5279464"/>
          </a:xfrm>
          <a:prstGeom prst="rect">
            <a:avLst/>
          </a:prstGeom>
        </p:spPr>
      </p:pic>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 practice  </a:t>
            </a:r>
            <a:endParaRPr lang="en-US" dirty="0">
              <a:solidFill>
                <a:srgbClr val="00B0F0"/>
              </a:solidFill>
            </a:endParaRPr>
          </a:p>
        </p:txBody>
      </p:sp>
      <p:sp>
        <p:nvSpPr>
          <p:cNvPr id="5" name="Rectangle 4"/>
          <p:cNvSpPr/>
          <p:nvPr/>
        </p:nvSpPr>
        <p:spPr>
          <a:xfrm>
            <a:off x="5332749" y="873125"/>
            <a:ext cx="3201652" cy="769441"/>
          </a:xfrm>
          <a:prstGeom prst="rect">
            <a:avLst/>
          </a:prstGeom>
        </p:spPr>
        <p:txBody>
          <a:bodyPr wrap="square">
            <a:spAutoFit/>
          </a:bodyPr>
          <a:lstStyle/>
          <a:p>
            <a:endParaRPr lang="en-US" sz="2200" b="1" dirty="0" smtClean="0">
              <a:latin typeface="Arial" panose="020B0604020202020204" pitchFamily="34" charset="0"/>
              <a:cs typeface="Arial" panose="020B0604020202020204" pitchFamily="34" charset="0"/>
            </a:endParaRPr>
          </a:p>
          <a:p>
            <a:endParaRPr lang="en-US" sz="2200" b="1" dirty="0">
              <a:cs typeface="Arial" panose="020B0604020202020204" pitchFamily="34" charset="0"/>
            </a:endParaRPr>
          </a:p>
        </p:txBody>
      </p:sp>
      <p:sp>
        <p:nvSpPr>
          <p:cNvPr id="10" name="TextBox 9"/>
          <p:cNvSpPr txBox="1"/>
          <p:nvPr/>
        </p:nvSpPr>
        <p:spPr bwMode="auto">
          <a:xfrm>
            <a:off x="6249665" y="2514600"/>
            <a:ext cx="2250820" cy="70788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000" dirty="0" smtClean="0">
                <a:latin typeface="Arial" panose="020B0604020202020204" pitchFamily="34" charset="0"/>
                <a:cs typeface="Arial" panose="020B0604020202020204" pitchFamily="34" charset="0"/>
              </a:rPr>
              <a:t>What would need to be in the file?</a:t>
            </a:r>
          </a:p>
        </p:txBody>
      </p:sp>
      <p:sp>
        <p:nvSpPr>
          <p:cNvPr id="15" name="TextBox 14"/>
          <p:cNvSpPr txBox="1"/>
          <p:nvPr/>
        </p:nvSpPr>
        <p:spPr bwMode="auto">
          <a:xfrm>
            <a:off x="6249665" y="1402602"/>
            <a:ext cx="2250820" cy="70788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000" dirty="0" smtClean="0">
                <a:latin typeface="Arial" panose="020B0604020202020204" pitchFamily="34" charset="0"/>
                <a:cs typeface="Arial" panose="020B0604020202020204" pitchFamily="34" charset="0"/>
              </a:rPr>
              <a:t>What is this report Telling you?</a:t>
            </a:r>
          </a:p>
        </p:txBody>
      </p:sp>
    </p:spTree>
    <p:extLst>
      <p:ext uri="{BB962C8B-B14F-4D97-AF65-F5344CB8AC3E}">
        <p14:creationId xmlns:p14="http://schemas.microsoft.com/office/powerpoint/2010/main" val="1877472202"/>
      </p:ext>
    </p:extLst>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643" y="934289"/>
            <a:ext cx="7184357" cy="5452160"/>
          </a:xfrm>
          <a:prstGeom prst="rect">
            <a:avLst/>
          </a:prstGeom>
        </p:spPr>
      </p:pic>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 – Social Security – practice  </a:t>
            </a:r>
            <a:endParaRPr lang="en-US" dirty="0">
              <a:solidFill>
                <a:srgbClr val="00B0F0"/>
              </a:solidFill>
            </a:endParaRPr>
          </a:p>
        </p:txBody>
      </p:sp>
      <p:sp>
        <p:nvSpPr>
          <p:cNvPr id="5" name="Rectangle 4"/>
          <p:cNvSpPr/>
          <p:nvPr/>
        </p:nvSpPr>
        <p:spPr>
          <a:xfrm>
            <a:off x="5332749" y="873125"/>
            <a:ext cx="3201652" cy="769441"/>
          </a:xfrm>
          <a:prstGeom prst="rect">
            <a:avLst/>
          </a:prstGeom>
        </p:spPr>
        <p:txBody>
          <a:bodyPr wrap="square">
            <a:spAutoFit/>
          </a:bodyPr>
          <a:lstStyle/>
          <a:p>
            <a:endParaRPr lang="en-US" sz="2200" b="1" dirty="0" smtClean="0">
              <a:latin typeface="Arial" panose="020B0604020202020204" pitchFamily="34" charset="0"/>
              <a:cs typeface="Arial" panose="020B0604020202020204" pitchFamily="34" charset="0"/>
            </a:endParaRPr>
          </a:p>
          <a:p>
            <a:endParaRPr lang="en-US" sz="2200" b="1" dirty="0">
              <a:cs typeface="Arial" panose="020B0604020202020204" pitchFamily="34" charset="0"/>
            </a:endParaRPr>
          </a:p>
        </p:txBody>
      </p:sp>
      <p:sp>
        <p:nvSpPr>
          <p:cNvPr id="10" name="TextBox 9"/>
          <p:cNvSpPr txBox="1"/>
          <p:nvPr/>
        </p:nvSpPr>
        <p:spPr bwMode="auto">
          <a:xfrm>
            <a:off x="6249665" y="2514600"/>
            <a:ext cx="2250820" cy="70788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000" dirty="0" smtClean="0">
                <a:latin typeface="Arial" panose="020B0604020202020204" pitchFamily="34" charset="0"/>
                <a:cs typeface="Arial" panose="020B0604020202020204" pitchFamily="34" charset="0"/>
              </a:rPr>
              <a:t>What would need to be in the file?</a:t>
            </a:r>
          </a:p>
        </p:txBody>
      </p:sp>
      <p:sp>
        <p:nvSpPr>
          <p:cNvPr id="15" name="TextBox 14"/>
          <p:cNvSpPr txBox="1"/>
          <p:nvPr/>
        </p:nvSpPr>
        <p:spPr bwMode="auto">
          <a:xfrm>
            <a:off x="6249665" y="1402602"/>
            <a:ext cx="2250820" cy="70788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sz="2000" dirty="0" smtClean="0">
                <a:latin typeface="Arial" panose="020B0604020202020204" pitchFamily="34" charset="0"/>
                <a:cs typeface="Arial" panose="020B0604020202020204" pitchFamily="34" charset="0"/>
              </a:rPr>
              <a:t>What is this report Telling you?</a:t>
            </a:r>
          </a:p>
        </p:txBody>
      </p:sp>
      <p:pic>
        <p:nvPicPr>
          <p:cNvPr id="11" name="Picture 10"/>
          <p:cNvPicPr>
            <a:picLocks noChangeAspect="1"/>
          </p:cNvPicPr>
          <p:nvPr/>
        </p:nvPicPr>
        <p:blipFill rotWithShape="1">
          <a:blip r:embed="rId3"/>
          <a:srcRect b="7713"/>
          <a:stretch/>
        </p:blipFill>
        <p:spPr>
          <a:xfrm>
            <a:off x="65276" y="3352800"/>
            <a:ext cx="7326124" cy="3429000"/>
          </a:xfrm>
          <a:prstGeom prst="rect">
            <a:avLst/>
          </a:prstGeom>
        </p:spPr>
      </p:pic>
    </p:spTree>
    <p:extLst>
      <p:ext uri="{BB962C8B-B14F-4D97-AF65-F5344CB8AC3E}">
        <p14:creationId xmlns:p14="http://schemas.microsoft.com/office/powerpoint/2010/main" val="3193138705"/>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219200"/>
            <a:ext cx="8154171" cy="464742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Obtain traditional 3</a:t>
            </a:r>
            <a:r>
              <a:rPr lang="en-US" sz="2800" b="1" baseline="30000" dirty="0">
                <a:latin typeface="Arial" charset="0"/>
                <a:cs typeface="Arial" charset="0"/>
              </a:rPr>
              <a:t>rd</a:t>
            </a:r>
            <a:r>
              <a:rPr lang="en-US" sz="2800" b="1" dirty="0">
                <a:latin typeface="Arial" charset="0"/>
                <a:cs typeface="Arial" charset="0"/>
              </a:rPr>
              <a:t> party verification of SSA Benefits if:</a:t>
            </a:r>
          </a:p>
          <a:p>
            <a:pPr marL="396875" indent="-396875">
              <a:buFont typeface="Arial" pitchFamily="34" charset="0"/>
              <a:buChar char="•"/>
              <a:defRPr/>
            </a:pPr>
            <a:r>
              <a:rPr lang="en-US" sz="2400" dirty="0">
                <a:latin typeface="Arial" pitchFamily="34" charset="0"/>
                <a:cs typeface="Arial" pitchFamily="34" charset="0"/>
              </a:rPr>
              <a:t>Tenant disagrees with information in EIV</a:t>
            </a:r>
          </a:p>
          <a:p>
            <a:pPr marL="396875" indent="-396875">
              <a:buFont typeface="Arial" pitchFamily="34" charset="0"/>
              <a:buChar char="•"/>
              <a:defRPr/>
            </a:pPr>
            <a:r>
              <a:rPr lang="en-US" sz="2400" dirty="0">
                <a:latin typeface="Arial" charset="0"/>
                <a:cs typeface="Arial" charset="0"/>
              </a:rPr>
              <a:t>The </a:t>
            </a:r>
            <a:r>
              <a:rPr lang="en-US" sz="2400" u="sng" dirty="0">
                <a:latin typeface="Arial" charset="0"/>
                <a:cs typeface="Arial" charset="0"/>
              </a:rPr>
              <a:t>difference between the gross benefit and the net benefit </a:t>
            </a:r>
            <a:r>
              <a:rPr lang="en-US" sz="2400" dirty="0">
                <a:latin typeface="Arial" charset="0"/>
                <a:cs typeface="Arial" charset="0"/>
              </a:rPr>
              <a:t>cannot be explained by Medicare amount that is listed in EIV</a:t>
            </a:r>
          </a:p>
          <a:p>
            <a:pPr marL="803275" indent="-396875">
              <a:buFont typeface="Arial" pitchFamily="34" charset="0"/>
              <a:buChar char="•"/>
              <a:defRPr/>
            </a:pPr>
            <a:r>
              <a:rPr lang="en-US" sz="2400" dirty="0">
                <a:latin typeface="Arial" charset="0"/>
                <a:cs typeface="Arial" charset="0"/>
              </a:rPr>
              <a:t>EIV will not have information on Medicare Part D (prescription drug plan)</a:t>
            </a:r>
          </a:p>
          <a:p>
            <a:pPr marL="803275" indent="-396875">
              <a:buFont typeface="Arial" pitchFamily="34" charset="0"/>
              <a:buChar char="•"/>
              <a:defRPr/>
            </a:pPr>
            <a:r>
              <a:rPr lang="en-US" sz="2400" dirty="0">
                <a:latin typeface="Arial" charset="0"/>
                <a:cs typeface="Arial" charset="0"/>
              </a:rPr>
              <a:t>If tenant reports paying for Part D, additional verification is required</a:t>
            </a:r>
          </a:p>
          <a:p>
            <a:pPr marL="803275" indent="-396875">
              <a:buFont typeface="Arial" pitchFamily="34" charset="0"/>
              <a:buChar char="•"/>
              <a:defRPr/>
            </a:pPr>
            <a:r>
              <a:rPr lang="en-US" sz="2400" dirty="0">
                <a:latin typeface="Arial" charset="0"/>
                <a:cs typeface="Arial" charset="0"/>
              </a:rPr>
              <a:t>Tenant may have garnishments or amounts for an overpayment being </a:t>
            </a:r>
            <a:r>
              <a:rPr lang="en-US" sz="2400" dirty="0" smtClean="0">
                <a:latin typeface="Arial" charset="0"/>
                <a:cs typeface="Arial" charset="0"/>
              </a:rPr>
              <a:t>withheld</a:t>
            </a: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Verification Tidbits to Remember when reviewing the Income Report</a:t>
            </a:r>
            <a:endParaRPr lang="en-US" dirty="0">
              <a:solidFill>
                <a:srgbClr val="00B0F0"/>
              </a:solidFill>
            </a:endParaRPr>
          </a:p>
        </p:txBody>
      </p:sp>
    </p:spTree>
    <p:extLst>
      <p:ext uri="{BB962C8B-B14F-4D97-AF65-F5344CB8AC3E}">
        <p14:creationId xmlns:p14="http://schemas.microsoft.com/office/powerpoint/2010/main" val="684150864"/>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180976" y="990600"/>
            <a:ext cx="8192386" cy="5324535"/>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000" b="1" dirty="0" smtClean="0">
                <a:latin typeface="Arial" pitchFamily="34" charset="0"/>
                <a:cs typeface="Arial" pitchFamily="34" charset="0"/>
              </a:rPr>
              <a:t>Common </a:t>
            </a:r>
            <a:r>
              <a:rPr lang="en-US" sz="2000" b="1" dirty="0">
                <a:latin typeface="Arial" pitchFamily="34" charset="0"/>
                <a:cs typeface="Arial" pitchFamily="34" charset="0"/>
              </a:rPr>
              <a:t>i</a:t>
            </a:r>
            <a:r>
              <a:rPr lang="en-US" sz="2000" b="1" dirty="0" smtClean="0">
                <a:latin typeface="Arial" pitchFamily="34" charset="0"/>
                <a:cs typeface="Arial" pitchFamily="34" charset="0"/>
              </a:rPr>
              <a:t>ssues </a:t>
            </a:r>
            <a:r>
              <a:rPr lang="en-US" sz="2000" b="1" dirty="0">
                <a:latin typeface="Arial" pitchFamily="34" charset="0"/>
                <a:cs typeface="Arial" pitchFamily="34" charset="0"/>
              </a:rPr>
              <a:t>found </a:t>
            </a:r>
            <a:r>
              <a:rPr lang="en-US" sz="2000" b="1" dirty="0" smtClean="0">
                <a:latin typeface="Arial" pitchFamily="34" charset="0"/>
                <a:cs typeface="Arial" pitchFamily="34" charset="0"/>
              </a:rPr>
              <a:t>during an MOR regarding </a:t>
            </a:r>
          </a:p>
          <a:p>
            <a:pPr>
              <a:defRPr/>
            </a:pPr>
            <a:r>
              <a:rPr lang="en-US" sz="2000" b="1" dirty="0" smtClean="0">
                <a:latin typeface="Arial" pitchFamily="34" charset="0"/>
                <a:cs typeface="Arial" pitchFamily="34" charset="0"/>
              </a:rPr>
              <a:t>the discrepancies with the Income Report:</a:t>
            </a:r>
            <a:endParaRPr lang="en-US" sz="2000" b="1" dirty="0">
              <a:latin typeface="Arial" pitchFamily="34" charset="0"/>
              <a:cs typeface="Arial" pitchFamily="34" charset="0"/>
            </a:endParaRPr>
          </a:p>
          <a:p>
            <a:pPr marL="796925" indent="-514350">
              <a:buFont typeface="+mj-lt"/>
              <a:buAutoNum type="arabicPeriod"/>
              <a:defRPr/>
            </a:pPr>
            <a:r>
              <a:rPr lang="en-US" sz="2000" dirty="0" smtClean="0">
                <a:latin typeface="Arial" pitchFamily="34" charset="0"/>
                <a:cs typeface="Arial" pitchFamily="34" charset="0"/>
              </a:rPr>
              <a:t>Not </a:t>
            </a:r>
            <a:r>
              <a:rPr lang="en-US" sz="2000" dirty="0">
                <a:latin typeface="Arial" pitchFamily="34" charset="0"/>
                <a:cs typeface="Arial" pitchFamily="34" charset="0"/>
              </a:rPr>
              <a:t>following up on possible unreported or underreported income (report run and placed in the file but not reviewed)</a:t>
            </a:r>
          </a:p>
          <a:p>
            <a:pPr marL="796925" indent="-514350">
              <a:buFont typeface="+mj-lt"/>
              <a:buAutoNum type="arabicPeriod"/>
              <a:defRPr/>
            </a:pPr>
            <a:r>
              <a:rPr lang="en-US" sz="2000" dirty="0">
                <a:latin typeface="Arial" pitchFamily="34" charset="0"/>
                <a:cs typeface="Arial" pitchFamily="34" charset="0"/>
              </a:rPr>
              <a:t>Not maintaining documentation of all follow up </a:t>
            </a:r>
            <a:r>
              <a:rPr lang="en-US" sz="2000" dirty="0" smtClean="0">
                <a:latin typeface="Arial" pitchFamily="34" charset="0"/>
                <a:cs typeface="Arial" pitchFamily="34" charset="0"/>
              </a:rPr>
              <a:t>actions (notices, verifications, and corrections)</a:t>
            </a:r>
          </a:p>
          <a:p>
            <a:pPr>
              <a:defRPr/>
            </a:pPr>
            <a:r>
              <a:rPr lang="en-US" sz="2000" b="1" dirty="0" smtClean="0">
                <a:latin typeface="Arial" pitchFamily="34" charset="0"/>
                <a:cs typeface="Arial" pitchFamily="34" charset="0"/>
              </a:rPr>
              <a:t>How to avoid these types of findings: </a:t>
            </a:r>
          </a:p>
          <a:p>
            <a:pPr marL="739775" indent="-457200">
              <a:buFont typeface="Arial" panose="020B0604020202020204" pitchFamily="34" charset="0"/>
              <a:buChar char="•"/>
              <a:defRPr/>
            </a:pPr>
            <a:r>
              <a:rPr lang="en-US" sz="2000" dirty="0" smtClean="0">
                <a:latin typeface="Arial" pitchFamily="34" charset="0"/>
                <a:cs typeface="Arial" pitchFamily="34" charset="0"/>
              </a:rPr>
              <a:t>Provide initial and in-depth training to site staff when to run the report as well as how to review the report, compare to reported information in the file, and take any necessary follow up action within 30 days (notice, verification, correction, repayment agreement, etc.)</a:t>
            </a:r>
          </a:p>
          <a:p>
            <a:pPr marL="739775" indent="-457200">
              <a:buFont typeface="Arial" panose="020B0604020202020204" pitchFamily="34" charset="0"/>
              <a:buChar char="•"/>
              <a:defRPr/>
            </a:pPr>
            <a:r>
              <a:rPr lang="en-US" sz="2000" dirty="0" smtClean="0">
                <a:latin typeface="Arial" pitchFamily="34" charset="0"/>
                <a:cs typeface="Arial" pitchFamily="34" charset="0"/>
              </a:rPr>
              <a:t>Provide regular refresher training on EIV and how to read, interpret, and follow up on EIV reports a few times a year. </a:t>
            </a:r>
          </a:p>
          <a:p>
            <a:pPr marL="739775" indent="-457200">
              <a:buFont typeface="Arial" panose="020B0604020202020204" pitchFamily="34" charset="0"/>
              <a:buChar char="•"/>
              <a:defRPr/>
            </a:pPr>
            <a:r>
              <a:rPr lang="en-US" sz="2000" dirty="0" smtClean="0">
                <a:latin typeface="Arial" pitchFamily="34" charset="0"/>
                <a:cs typeface="Arial" pitchFamily="34" charset="0"/>
              </a:rPr>
              <a:t>Have regional managers do spot checks several times throughout the year to ensure EIV is being used and properly reviewed and followed up on.</a:t>
            </a:r>
            <a:endParaRPr lang="en-US" sz="2000" dirty="0">
              <a:latin typeface="Arial" pitchFamily="34" charset="0"/>
              <a:cs typeface="Arial" pitchFamily="34" charset="0"/>
            </a:endParaRPr>
          </a:p>
        </p:txBody>
      </p:sp>
      <p:sp>
        <p:nvSpPr>
          <p:cNvPr id="34" name="Title 33"/>
          <p:cNvSpPr>
            <a:spLocks noGrp="1"/>
          </p:cNvSpPr>
          <p:nvPr>
            <p:ph type="title"/>
          </p:nvPr>
        </p:nvSpPr>
        <p:spPr>
          <a:xfrm>
            <a:off x="347942" y="381000"/>
            <a:ext cx="8143316" cy="936625"/>
          </a:xfrm>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MOR Tidbits regarding the Income Report </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4800599" y="6145818"/>
            <a:ext cx="1736833" cy="670230"/>
          </a:xfrm>
          <a:prstGeom prst="rect">
            <a:avLst/>
          </a:prstGeom>
        </p:spPr>
      </p:pic>
      <p:pic>
        <p:nvPicPr>
          <p:cNvPr id="6" name="Picture 5"/>
          <p:cNvPicPr>
            <a:picLocks noChangeAspect="1"/>
          </p:cNvPicPr>
          <p:nvPr/>
        </p:nvPicPr>
        <p:blipFill>
          <a:blip r:embed="rId3"/>
          <a:stretch>
            <a:fillRect/>
          </a:stretch>
        </p:blipFill>
        <p:spPr>
          <a:xfrm>
            <a:off x="6537432" y="377456"/>
            <a:ext cx="2120791" cy="1187643"/>
          </a:xfrm>
          <a:prstGeom prst="rect">
            <a:avLst/>
          </a:prstGeom>
        </p:spPr>
      </p:pic>
    </p:spTree>
    <p:extLst>
      <p:ext uri="{BB962C8B-B14F-4D97-AF65-F5344CB8AC3E}">
        <p14:creationId xmlns:p14="http://schemas.microsoft.com/office/powerpoint/2010/main" val="3214113445"/>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US" b="1" dirty="0" smtClean="0">
                <a:solidFill>
                  <a:srgbClr val="0070C0"/>
                </a:solidFill>
                <a:latin typeface="Arial" panose="020B0604020202020204" pitchFamily="34" charset="0"/>
                <a:cs typeface="Arial" panose="020B0604020202020204" pitchFamily="34" charset="0"/>
              </a:rPr>
              <a:t>What is the Focused Key to Success for EIV Income Discrepancies</a:t>
            </a:r>
            <a:r>
              <a:rPr lang="en-US" b="1" dirty="0">
                <a:solidFill>
                  <a:srgbClr val="00B0F0"/>
                </a:solidFill>
                <a:latin typeface="Verdana"/>
                <a:cs typeface="Verdana"/>
              </a:rPr>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1329999"/>
            <a:ext cx="8229600" cy="455919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80975" lvl="1">
              <a:lnSpc>
                <a:spcPct val="120000"/>
              </a:lnSpc>
              <a:spcBef>
                <a:spcPts val="376"/>
              </a:spcBef>
              <a:defRPr/>
            </a:pPr>
            <a:r>
              <a:rPr lang="en-US" sz="2400" b="1" dirty="0" smtClean="0">
                <a:latin typeface="Arial" panose="020B0604020202020204" pitchFamily="34" charset="0"/>
                <a:cs typeface="Arial" panose="020B0604020202020204" pitchFamily="34" charset="0"/>
              </a:rPr>
              <a:t>Printing EIV Reports is only half the battle, the </a:t>
            </a:r>
            <a:r>
              <a:rPr lang="en-US" sz="2400" b="1" i="1" u="sng" dirty="0" smtClean="0">
                <a:latin typeface="Arial" panose="020B0604020202020204" pitchFamily="34" charset="0"/>
                <a:cs typeface="Arial" panose="020B0604020202020204" pitchFamily="34" charset="0"/>
              </a:rPr>
              <a:t>KEY to SUCCESS</a:t>
            </a:r>
            <a:r>
              <a:rPr lang="en-US" sz="2400" b="1" dirty="0" smtClean="0">
                <a:latin typeface="Arial" panose="020B0604020202020204" pitchFamily="34" charset="0"/>
                <a:cs typeface="Arial" panose="020B0604020202020204" pitchFamily="34" charset="0"/>
              </a:rPr>
              <a:t> is knowing how to interpret, utilize, and investigate the information on the reports!</a:t>
            </a:r>
          </a:p>
          <a:p>
            <a:pPr marL="180975" lvl="1">
              <a:lnSpc>
                <a:spcPct val="120000"/>
              </a:lnSpc>
              <a:spcBef>
                <a:spcPts val="376"/>
              </a:spcBef>
              <a:defRPr/>
            </a:pPr>
            <a:endParaRPr lang="en-US" sz="28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800" b="1" dirty="0">
              <a:latin typeface="Arial" panose="020B0604020202020204" pitchFamily="34" charset="0"/>
              <a:cs typeface="Arial" panose="020B0604020202020204" pitchFamily="34" charset="0"/>
            </a:endParaRPr>
          </a:p>
          <a:p>
            <a:pPr marL="180975" lvl="1">
              <a:lnSpc>
                <a:spcPct val="120000"/>
              </a:lnSpc>
              <a:spcBef>
                <a:spcPts val="376"/>
              </a:spcBef>
              <a:defRPr/>
            </a:pPr>
            <a:endParaRPr lang="en-US" sz="2800" b="1"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marL="180975" lvl="1">
              <a:lnSpc>
                <a:spcPct val="120000"/>
              </a:lnSpc>
              <a:spcBef>
                <a:spcPts val="376"/>
              </a:spcBef>
              <a:defRPr/>
            </a:pPr>
            <a:endParaRPr lang="en-US" sz="2800" b="1" dirty="0" smtClean="0">
              <a:latin typeface="Arial" panose="020B0604020202020204" pitchFamily="34" charset="0"/>
              <a:cs typeface="Arial" panose="020B0604020202020204" pitchFamily="34" charset="0"/>
            </a:endParaRPr>
          </a:p>
          <a:p>
            <a:pPr marL="180975" lvl="1">
              <a:lnSpc>
                <a:spcPct val="120000"/>
              </a:lnSpc>
              <a:spcBef>
                <a:spcPts val="376"/>
              </a:spcBef>
              <a:defRPr/>
            </a:pPr>
            <a:endParaRPr lang="en-US" sz="4400" b="1" dirty="0">
              <a:latin typeface="Arial" panose="020B0604020202020204" pitchFamily="34" charset="0"/>
              <a:cs typeface="Arial" panose="020B0604020202020204" pitchFamily="34" charset="0"/>
            </a:endParaRPr>
          </a:p>
        </p:txBody>
      </p:sp>
      <p:sp>
        <p:nvSpPr>
          <p:cNvPr id="5" name="Text Box 3"/>
          <p:cNvSpPr txBox="1"/>
          <p:nvPr/>
        </p:nvSpPr>
        <p:spPr>
          <a:xfrm>
            <a:off x="1219200" y="2962171"/>
            <a:ext cx="5791202" cy="1775614"/>
          </a:xfrm>
          <a:prstGeom prst="rect">
            <a:avLst/>
          </a:prstGeom>
          <a:noFill/>
          <a:ln>
            <a:noFill/>
          </a:ln>
          <a:scene3d>
            <a:camera prst="isometricRightUp"/>
            <a:lightRig rig="threePt" dir="t"/>
          </a:scene3d>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4800" b="1" dirty="0" smtClean="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EIV  </a:t>
            </a:r>
            <a:r>
              <a:rPr lang="en-US" sz="4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Income</a:t>
            </a:r>
          </a:p>
          <a:p>
            <a:pPr marL="0" marR="0" algn="ctr">
              <a:lnSpc>
                <a:spcPct val="107000"/>
              </a:lnSpc>
              <a:spcBef>
                <a:spcPts val="0"/>
              </a:spcBef>
              <a:spcAft>
                <a:spcPts val="800"/>
              </a:spcAft>
            </a:pPr>
            <a:r>
              <a:rPr lang="en-US" sz="4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Discrepancies</a:t>
            </a:r>
          </a:p>
        </p:txBody>
      </p:sp>
      <p:pic>
        <p:nvPicPr>
          <p:cNvPr id="3" name="Picture 2"/>
          <p:cNvPicPr>
            <a:picLocks noChangeAspect="1"/>
          </p:cNvPicPr>
          <p:nvPr/>
        </p:nvPicPr>
        <p:blipFill>
          <a:blip r:embed="rId2"/>
          <a:stretch>
            <a:fillRect/>
          </a:stretch>
        </p:blipFill>
        <p:spPr>
          <a:xfrm>
            <a:off x="3619395" y="3810000"/>
            <a:ext cx="229842" cy="460956"/>
          </a:xfrm>
          <a:prstGeom prst="rect">
            <a:avLst/>
          </a:prstGeom>
        </p:spPr>
      </p:pic>
      <p:pic>
        <p:nvPicPr>
          <p:cNvPr id="4" name="Picture 3"/>
          <p:cNvPicPr>
            <a:picLocks noChangeAspect="1"/>
          </p:cNvPicPr>
          <p:nvPr/>
        </p:nvPicPr>
        <p:blipFill rotWithShape="1">
          <a:blip r:embed="rId3"/>
          <a:srcRect l="8696" t="1826"/>
          <a:stretch/>
        </p:blipFill>
        <p:spPr>
          <a:xfrm>
            <a:off x="3877590" y="4878513"/>
            <a:ext cx="1600200" cy="1692548"/>
          </a:xfrm>
          <a:prstGeom prst="rect">
            <a:avLst/>
          </a:prstGeom>
        </p:spPr>
      </p:pic>
    </p:spTree>
    <p:extLst>
      <p:ext uri="{BB962C8B-B14F-4D97-AF65-F5344CB8AC3E}">
        <p14:creationId xmlns:p14="http://schemas.microsoft.com/office/powerpoint/2010/main" val="4434843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21653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Income Discrepancy Report</a:t>
            </a:r>
          </a:p>
          <a:p>
            <a:pPr marL="457200" indent="-457200">
              <a:buFont typeface="Arial" pitchFamily="34" charset="0"/>
              <a:buChar char="•"/>
              <a:defRPr/>
            </a:pPr>
            <a:r>
              <a:rPr lang="en-US" sz="2400" b="1" u="sng" dirty="0">
                <a:solidFill>
                  <a:schemeClr val="tx1"/>
                </a:solidFill>
                <a:latin typeface="Arial" charset="0"/>
                <a:cs typeface="Arial" charset="0"/>
              </a:rPr>
              <a:t>Must be printed and maintained each time the Income Report is printed and maintained even if no discrepancies are listed</a:t>
            </a:r>
          </a:p>
          <a:p>
            <a:pPr marL="457200" indent="-457200">
              <a:buFont typeface="Arial" pitchFamily="34" charset="0"/>
              <a:buChar char="•"/>
              <a:defRPr/>
            </a:pPr>
            <a:r>
              <a:rPr lang="en-US" sz="2400" dirty="0">
                <a:latin typeface="Arial" charset="0"/>
                <a:cs typeface="Arial" charset="0"/>
              </a:rPr>
              <a:t>EIV compares the income from the 50059 with income reported from NDNH and SSA</a:t>
            </a:r>
          </a:p>
          <a:p>
            <a:pPr marL="457200" indent="-457200">
              <a:buFont typeface="Arial" pitchFamily="34" charset="0"/>
              <a:buChar char="•"/>
              <a:defRPr/>
            </a:pPr>
            <a:r>
              <a:rPr lang="en-US" sz="2400" dirty="0">
                <a:latin typeface="Arial" charset="0"/>
                <a:cs typeface="Arial" charset="0"/>
              </a:rPr>
              <a:t>An Income Discrepancy will be reported if the annual income in TRACS is different from the actual or annualized income in EIV by more than $2400 per year (higher or lower) for the period of income listed on the report</a:t>
            </a: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Discrepancy Report</a:t>
            </a:r>
            <a:endParaRPr lang="en-US" dirty="0">
              <a:solidFill>
                <a:srgbClr val="00B0F0"/>
              </a:solidFill>
            </a:endParaRPr>
          </a:p>
        </p:txBody>
      </p:sp>
    </p:spTree>
    <p:extLst>
      <p:ext uri="{BB962C8B-B14F-4D97-AF65-F5344CB8AC3E}">
        <p14:creationId xmlns:p14="http://schemas.microsoft.com/office/powerpoint/2010/main" val="3789297706"/>
      </p:ext>
    </p:extLst>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a:t>
            </a:r>
            <a:endParaRPr lang="en-US" dirty="0">
              <a:solidFill>
                <a:srgbClr val="00B0F0"/>
              </a:solidFill>
            </a:endParaRP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53446"/>
            <a:ext cx="5537802" cy="339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90202" y="2016453"/>
            <a:ext cx="3114511" cy="3447098"/>
          </a:xfrm>
          <a:prstGeom prst="rect">
            <a:avLst/>
          </a:prstGeom>
        </p:spPr>
        <p:txBody>
          <a:bodyPr wrap="square">
            <a:spAutoFit/>
          </a:bodyPr>
          <a:lstStyle/>
          <a:p>
            <a:pPr marL="1588">
              <a:defRPr/>
            </a:pPr>
            <a:r>
              <a:rPr lang="en-US" sz="2000" b="1" dirty="0" smtClean="0">
                <a:latin typeface="Arial" panose="020B0604020202020204" pitchFamily="34" charset="0"/>
                <a:cs typeface="Arial" panose="020B0604020202020204" pitchFamily="34" charset="0"/>
              </a:rPr>
              <a:t>Important information:</a:t>
            </a:r>
            <a:endParaRPr lang="en-US" sz="2000" b="1" dirty="0">
              <a:latin typeface="Arial" panose="020B0604020202020204" pitchFamily="34" charset="0"/>
              <a:cs typeface="Arial" panose="020B0604020202020204" pitchFamily="34" charset="0"/>
            </a:endParaRPr>
          </a:p>
          <a:p>
            <a:pPr marL="346075" indent="-34448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50059 being analyzed</a:t>
            </a:r>
          </a:p>
          <a:p>
            <a:pPr marL="346075" indent="-34448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Income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50059</a:t>
            </a:r>
          </a:p>
          <a:p>
            <a:pPr marL="346075" indent="-344488">
              <a:buFont typeface="Arial" panose="020B0604020202020204" pitchFamily="34" charset="0"/>
              <a:buChar char="•"/>
              <a:defRPr/>
            </a:pPr>
            <a:r>
              <a:rPr lang="en-US" dirty="0">
                <a:latin typeface="Arial" panose="020B0604020202020204" pitchFamily="34" charset="0"/>
                <a:cs typeface="Arial" panose="020B0604020202020204" pitchFamily="34" charset="0"/>
              </a:rPr>
              <a:t>Period of Income (POI)</a:t>
            </a:r>
          </a:p>
          <a:p>
            <a:pPr marL="346075" indent="-34448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Reported actual annual income</a:t>
            </a:r>
          </a:p>
          <a:p>
            <a:pPr marL="346075" indent="-34448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Reported annualized income from last quarter</a:t>
            </a:r>
          </a:p>
          <a:p>
            <a:pPr marL="346075" indent="-344488">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Annual and monthly discrepancy  </a:t>
            </a:r>
          </a:p>
          <a:p>
            <a:pPr marL="346075" indent="-344488">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346075" indent="-344488">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cxnSp>
        <p:nvCxnSpPr>
          <p:cNvPr id="6" name="Straight Arrow Connector 5"/>
          <p:cNvCxnSpPr>
            <a:endCxn id="19" idx="6"/>
          </p:cNvCxnSpPr>
          <p:nvPr/>
        </p:nvCxnSpPr>
        <p:spPr>
          <a:xfrm flipH="1">
            <a:off x="4016614" y="2459733"/>
            <a:ext cx="1803237" cy="625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endCxn id="20" idx="6"/>
          </p:cNvCxnSpPr>
          <p:nvPr/>
        </p:nvCxnSpPr>
        <p:spPr>
          <a:xfrm flipH="1">
            <a:off x="4027963" y="2756946"/>
            <a:ext cx="1791887" cy="628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499224" y="3065626"/>
            <a:ext cx="1282790" cy="482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935542" y="3336854"/>
            <a:ext cx="1861495" cy="497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807687" y="3864417"/>
            <a:ext cx="983905" cy="161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885719" y="4284164"/>
            <a:ext cx="871330" cy="132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flipV="1">
            <a:off x="3353221" y="2985591"/>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flipV="1">
            <a:off x="3364570" y="3285413"/>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flipV="1">
            <a:off x="3392213" y="3772885"/>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flipV="1">
            <a:off x="4167528" y="3815388"/>
            <a:ext cx="663393" cy="1992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flipV="1">
            <a:off x="3315017" y="3969834"/>
            <a:ext cx="1543869" cy="45284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bwMode="auto">
          <a:xfrm>
            <a:off x="447676" y="1079828"/>
            <a:ext cx="7756524"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a:latin typeface="Arial" panose="020B0604020202020204" pitchFamily="34" charset="0"/>
                <a:cs typeface="Arial" panose="020B0604020202020204" pitchFamily="34" charset="0"/>
              </a:rPr>
              <a:t>You have run the </a:t>
            </a:r>
            <a:r>
              <a:rPr lang="en-US" altLang="en-US" sz="2800" b="1" dirty="0" smtClean="0">
                <a:latin typeface="Arial" panose="020B0604020202020204" pitchFamily="34" charset="0"/>
                <a:cs typeface="Arial" panose="020B0604020202020204" pitchFamily="34" charset="0"/>
              </a:rPr>
              <a:t>reports, </a:t>
            </a:r>
            <a:r>
              <a:rPr lang="en-US" altLang="en-US" sz="2800" b="1" dirty="0">
                <a:latin typeface="Arial" panose="020B0604020202020204" pitchFamily="34" charset="0"/>
                <a:cs typeface="Arial" panose="020B0604020202020204" pitchFamily="34" charset="0"/>
              </a:rPr>
              <a:t>what now?</a:t>
            </a:r>
          </a:p>
        </p:txBody>
      </p:sp>
      <p:sp>
        <p:nvSpPr>
          <p:cNvPr id="28" name="Oval 27"/>
          <p:cNvSpPr/>
          <p:nvPr/>
        </p:nvSpPr>
        <p:spPr>
          <a:xfrm flipV="1">
            <a:off x="3122756" y="3462126"/>
            <a:ext cx="1543869" cy="246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3"/>
          <a:stretch>
            <a:fillRect/>
          </a:stretch>
        </p:blipFill>
        <p:spPr>
          <a:xfrm>
            <a:off x="2385862" y="5443294"/>
            <a:ext cx="2874700" cy="1440970"/>
          </a:xfrm>
          <a:prstGeom prst="rect">
            <a:avLst/>
          </a:prstGeom>
        </p:spPr>
      </p:pic>
    </p:spTree>
    <p:extLst>
      <p:ext uri="{BB962C8B-B14F-4D97-AF65-F5344CB8AC3E}">
        <p14:creationId xmlns:p14="http://schemas.microsoft.com/office/powerpoint/2010/main" val="2780228626"/>
      </p:ext>
    </p:extLst>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81000" y="1447800"/>
            <a:ext cx="8051880" cy="366254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charset="0"/>
                <a:cs typeface="Arial" charset="0"/>
              </a:rPr>
              <a:t>What is the Period of Income (POI)?</a:t>
            </a:r>
          </a:p>
          <a:p>
            <a:pPr marL="457200" indent="-457200">
              <a:buFont typeface="Arial" panose="020B0604020202020204" pitchFamily="34" charset="0"/>
              <a:buChar char="•"/>
              <a:defRPr/>
            </a:pPr>
            <a:r>
              <a:rPr lang="en-US" sz="2400" dirty="0">
                <a:latin typeface="Arial" charset="0"/>
                <a:cs typeface="Arial" charset="0"/>
              </a:rPr>
              <a:t>The period of income (POI) will be a 12 month period beginning 15 months prior to the effective date of the last 50059 in TRACS  </a:t>
            </a:r>
          </a:p>
          <a:p>
            <a:pPr marL="857250" lvl="1" indent="-457200">
              <a:buFont typeface="Arial" panose="020B0604020202020204" pitchFamily="34" charset="0"/>
              <a:buChar char="•"/>
              <a:defRPr/>
            </a:pPr>
            <a:r>
              <a:rPr lang="en-US" sz="2200" dirty="0">
                <a:latin typeface="Arial" charset="0"/>
                <a:cs typeface="Arial" charset="0"/>
              </a:rPr>
              <a:t>The Income Discrepancy Report is analyzing the income that was listed on the last 50059 which may be almost a year old when this report is run  </a:t>
            </a:r>
          </a:p>
          <a:p>
            <a:pPr marL="857250" lvl="1" indent="-457200">
              <a:buFont typeface="Arial" panose="020B0604020202020204" pitchFamily="34" charset="0"/>
              <a:buChar char="•"/>
              <a:defRPr/>
            </a:pPr>
            <a:r>
              <a:rPr lang="en-US" sz="2200" dirty="0">
                <a:latin typeface="Arial" charset="0"/>
                <a:cs typeface="Arial" charset="0"/>
              </a:rPr>
              <a:t>This report is not analyzing the income for the recertification you are </a:t>
            </a:r>
            <a:r>
              <a:rPr lang="en-US" sz="2200" dirty="0" smtClean="0">
                <a:latin typeface="Arial" charset="0"/>
                <a:cs typeface="Arial" charset="0"/>
              </a:rPr>
              <a:t>currently processing</a:t>
            </a:r>
          </a:p>
          <a:p>
            <a:pPr marL="400050" lvl="1">
              <a:defRPr/>
            </a:pPr>
            <a:endParaRPr lang="en-US" sz="22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IMPORTANT Tidbit Regarding the Income </a:t>
            </a:r>
            <a:r>
              <a:rPr lang="en-US" b="1" dirty="0">
                <a:solidFill>
                  <a:srgbClr val="0070C0"/>
                </a:solidFill>
                <a:latin typeface="Arial" panose="020B0604020202020204" pitchFamily="34" charset="0"/>
                <a:cs typeface="Arial" panose="020B0604020202020204" pitchFamily="34" charset="0"/>
              </a:rPr>
              <a:t>Discrepancy Report</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451486" y="4953000"/>
            <a:ext cx="2874700" cy="1440970"/>
          </a:xfrm>
          <a:prstGeom prst="rect">
            <a:avLst/>
          </a:prstGeom>
        </p:spPr>
      </p:pic>
    </p:spTree>
    <p:extLst>
      <p:ext uri="{BB962C8B-B14F-4D97-AF65-F5344CB8AC3E}">
        <p14:creationId xmlns:p14="http://schemas.microsoft.com/office/powerpoint/2010/main" val="976569773"/>
      </p:ext>
    </p:extLst>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126869"/>
            <a:ext cx="8051880" cy="4431983"/>
          </a:xfrm>
          <a:prstGeom prst="rect">
            <a:avLst/>
          </a:prstGeom>
          <a:ln>
            <a:no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00050" lvl="1">
              <a:defRPr/>
            </a:pPr>
            <a:endParaRPr lang="en-US" sz="2200" dirty="0">
              <a:latin typeface="Arial" charset="0"/>
              <a:cs typeface="Arial" charset="0"/>
            </a:endParaRPr>
          </a:p>
          <a:p>
            <a:pPr marL="0" lvl="1">
              <a:defRPr/>
            </a:pPr>
            <a:r>
              <a:rPr lang="en-US" sz="2600" b="1" dirty="0" smtClean="0">
                <a:latin typeface="Arial" charset="0"/>
                <a:cs typeface="Arial" charset="0"/>
              </a:rPr>
              <a:t>Why is this odd timeframe the the period of income (POI) used by EIV? </a:t>
            </a:r>
          </a:p>
          <a:p>
            <a:pPr marL="0" lvl="1">
              <a:defRPr/>
            </a:pPr>
            <a:endParaRPr lang="en-US" sz="2600" b="1" dirty="0" smtClean="0">
              <a:latin typeface="Arial" charset="0"/>
              <a:cs typeface="Arial" charset="0"/>
            </a:endParaRPr>
          </a:p>
          <a:p>
            <a:pPr marL="342900" lvl="1" indent="-342900">
              <a:buFont typeface="Arial" panose="020B0604020202020204" pitchFamily="34" charset="0"/>
              <a:buChar char="•"/>
              <a:defRPr/>
            </a:pPr>
            <a:r>
              <a:rPr lang="en-US" sz="2600" dirty="0" smtClean="0">
                <a:solidFill>
                  <a:srgbClr val="FF0000"/>
                </a:solidFill>
                <a:latin typeface="Arial" charset="0"/>
                <a:cs typeface="Arial" charset="0"/>
              </a:rPr>
              <a:t>The recertification period starts 120 days prior to the anniversary date, verifications at all certifications (MI, IC , IR, and AR) cannot be more than 120 days old; so the verifications obtained for the last recertification were obtained 1 to 4 months prior to the actual effective date lining it up about with the end of the POI timeframe EIV uses. </a:t>
            </a:r>
            <a:endParaRPr lang="en-US" sz="2600" dirty="0">
              <a:solidFill>
                <a:srgbClr val="FF0000"/>
              </a:solidFill>
              <a:latin typeface="Arial" charset="0"/>
              <a:cs typeface="Arial"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IMPORTANT Tidbit Regarding the Income </a:t>
            </a:r>
            <a:r>
              <a:rPr lang="en-US" b="1" dirty="0">
                <a:solidFill>
                  <a:srgbClr val="0070C0"/>
                </a:solidFill>
                <a:latin typeface="Arial" panose="020B0604020202020204" pitchFamily="34" charset="0"/>
                <a:cs typeface="Arial" panose="020B0604020202020204" pitchFamily="34" charset="0"/>
              </a:rPr>
              <a:t>Discrepancy Report</a:t>
            </a:r>
            <a:endParaRPr lang="en-US" dirty="0">
              <a:solidFill>
                <a:srgbClr val="00B0F0"/>
              </a:solidFill>
            </a:endParaRPr>
          </a:p>
        </p:txBody>
      </p:sp>
    </p:spTree>
    <p:extLst>
      <p:ext uri="{BB962C8B-B14F-4D97-AF65-F5344CB8AC3E}">
        <p14:creationId xmlns:p14="http://schemas.microsoft.com/office/powerpoint/2010/main" val="257912365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a:t>
            </a:r>
            <a:endParaRPr lang="en-US" dirty="0">
              <a:solidFill>
                <a:srgbClr val="00B0F0"/>
              </a:solidFill>
            </a:endParaRPr>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b="20985"/>
          <a:stretch>
            <a:fillRect/>
          </a:stretch>
        </p:blipFill>
        <p:spPr bwMode="auto">
          <a:xfrm>
            <a:off x="447676" y="1828800"/>
            <a:ext cx="7400924" cy="338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bwMode="auto">
          <a:xfrm>
            <a:off x="421550" y="1065638"/>
            <a:ext cx="7332904"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smtClean="0">
                <a:latin typeface="Arial" panose="020B0604020202020204" pitchFamily="34" charset="0"/>
                <a:cs typeface="Arial" panose="020B0604020202020204" pitchFamily="34" charset="0"/>
              </a:rPr>
              <a:t>What is this report saying?</a:t>
            </a:r>
            <a:endParaRPr lang="en-US" altLang="en-US" sz="2800" b="1" dirty="0">
              <a:latin typeface="Arial" panose="020B0604020202020204" pitchFamily="34" charset="0"/>
              <a:cs typeface="Arial" panose="020B0604020202020204" pitchFamily="34" charset="0"/>
            </a:endParaRPr>
          </a:p>
        </p:txBody>
      </p:sp>
      <p:sp>
        <p:nvSpPr>
          <p:cNvPr id="6" name="Rectangle 5"/>
          <p:cNvSpPr/>
          <p:nvPr/>
        </p:nvSpPr>
        <p:spPr>
          <a:xfrm>
            <a:off x="421550" y="5334000"/>
            <a:ext cx="7198450" cy="1261884"/>
          </a:xfrm>
          <a:prstGeom prst="rect">
            <a:avLst/>
          </a:prstGeom>
        </p:spPr>
        <p:txBody>
          <a:bodyPr wrap="square">
            <a:spAutoFit/>
          </a:bodyPr>
          <a:lstStyle/>
          <a:p>
            <a:pPr marL="346075" indent="-346075">
              <a:buFont typeface="Arial" panose="020B0604020202020204" pitchFamily="34" charset="0"/>
              <a:buChar char="•"/>
              <a:defRPr/>
            </a:pPr>
            <a:r>
              <a:rPr lang="en-US" sz="1900" dirty="0" smtClean="0">
                <a:latin typeface="Arial" panose="020B0604020202020204" pitchFamily="34" charset="0"/>
                <a:cs typeface="Arial" panose="020B0604020202020204" pitchFamily="34" charset="0"/>
              </a:rPr>
              <a:t>From 8/1/14-7/31/15 reported income in EIV was $23,111.71</a:t>
            </a:r>
          </a:p>
          <a:p>
            <a:pPr marL="346075" indent="-346075">
              <a:buFont typeface="Arial" panose="020B0604020202020204" pitchFamily="34" charset="0"/>
              <a:buChar char="•"/>
              <a:defRPr/>
            </a:pPr>
            <a:r>
              <a:rPr lang="en-US" sz="1900" dirty="0" smtClean="0">
                <a:latin typeface="Arial" panose="020B0604020202020204" pitchFamily="34" charset="0"/>
                <a:cs typeface="Arial" panose="020B0604020202020204" pitchFamily="34" charset="0"/>
              </a:rPr>
              <a:t>The income from the last quarter of 8/1/14-7/31/2015 annualized was $18.026.02</a:t>
            </a:r>
          </a:p>
          <a:p>
            <a:pPr marL="346075" indent="-346075">
              <a:buFont typeface="Arial" panose="020B0604020202020204" pitchFamily="34" charset="0"/>
              <a:buChar char="•"/>
              <a:defRPr/>
            </a:pPr>
            <a:r>
              <a:rPr lang="en-US" sz="1900" dirty="0" smtClean="0">
                <a:latin typeface="Arial" panose="020B0604020202020204" pitchFamily="34" charset="0"/>
                <a:cs typeface="Arial" panose="020B0604020202020204" pitchFamily="34" charset="0"/>
              </a:rPr>
              <a:t>Last 50059 effective 11/1/2015 $0 was reported as income</a:t>
            </a:r>
            <a:endParaRPr lang="en-US" sz="19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5597614" y="260733"/>
            <a:ext cx="2578233" cy="666784"/>
          </a:xfrm>
          <a:prstGeom prst="rect">
            <a:avLst/>
          </a:prstGeom>
        </p:spPr>
      </p:pic>
    </p:spTree>
    <p:extLst>
      <p:ext uri="{BB962C8B-B14F-4D97-AF65-F5344CB8AC3E}">
        <p14:creationId xmlns:p14="http://schemas.microsoft.com/office/powerpoint/2010/main" val="170425350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873125"/>
            <a:ext cx="8154171" cy="572464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altLang="en-US" sz="2400" b="1" dirty="0">
                <a:latin typeface="Arial" panose="020B0604020202020204" pitchFamily="34" charset="0"/>
              </a:rPr>
              <a:t>How do you interpret this information? </a:t>
            </a:r>
          </a:p>
          <a:p>
            <a:pPr marL="512763" lvl="2" indent="-512763">
              <a:buFontTx/>
              <a:buChar char="•"/>
              <a:defRPr/>
            </a:pPr>
            <a:r>
              <a:rPr lang="en-US" altLang="en-US" sz="2200" dirty="0">
                <a:latin typeface="Arial" panose="020B0604020202020204" pitchFamily="34" charset="0"/>
              </a:rPr>
              <a:t>There is possible unreported income that needs to be investigated to determine if there is a valid discrepancy because: </a:t>
            </a:r>
          </a:p>
          <a:p>
            <a:pPr marL="914400" lvl="3" indent="-401638">
              <a:buFont typeface="Arial" panose="020B0604020202020204" pitchFamily="34" charset="0"/>
              <a:buChar char="•"/>
              <a:defRPr/>
            </a:pPr>
            <a:r>
              <a:rPr lang="en-US" altLang="en-US" sz="2200" dirty="0">
                <a:latin typeface="Arial" panose="020B0604020202020204" pitchFamily="34" charset="0"/>
              </a:rPr>
              <a:t>In the 15 months prior to the last certification the tenant was receiving income</a:t>
            </a:r>
          </a:p>
          <a:p>
            <a:pPr marL="914400" lvl="3" indent="-401638">
              <a:buFont typeface="Arial" panose="020B0604020202020204" pitchFamily="34" charset="0"/>
              <a:buChar char="•"/>
              <a:defRPr/>
            </a:pPr>
            <a:r>
              <a:rPr lang="en-US" altLang="en-US" sz="2200" dirty="0">
                <a:latin typeface="Arial" panose="020B0604020202020204" pitchFamily="34" charset="0"/>
              </a:rPr>
              <a:t>At the time of the certification the tenant reported $0 income</a:t>
            </a:r>
          </a:p>
          <a:p>
            <a:pPr marL="52388" lvl="2" indent="-4763">
              <a:defRPr/>
            </a:pPr>
            <a:endParaRPr lang="en-US" altLang="en-US" sz="1200" dirty="0">
              <a:latin typeface="Arial" panose="020B0604020202020204" pitchFamily="34" charset="0"/>
            </a:endParaRPr>
          </a:p>
          <a:p>
            <a:pPr marL="52388" lvl="2" indent="-4763">
              <a:defRPr/>
            </a:pPr>
            <a:r>
              <a:rPr lang="en-US" altLang="en-US" sz="2200" b="1" dirty="0">
                <a:latin typeface="Arial" panose="020B0604020202020204" pitchFamily="34" charset="0"/>
              </a:rPr>
              <a:t>Is this enough information to determine if this is a valid discrepancy</a:t>
            </a:r>
            <a:r>
              <a:rPr lang="en-US" altLang="en-US" sz="2200" b="1" dirty="0" smtClean="0">
                <a:latin typeface="Arial" panose="020B0604020202020204" pitchFamily="34" charset="0"/>
              </a:rPr>
              <a:t>?   </a:t>
            </a:r>
            <a:r>
              <a:rPr lang="en-US" altLang="en-US" sz="2200" dirty="0" smtClean="0">
                <a:solidFill>
                  <a:srgbClr val="FF0000"/>
                </a:solidFill>
                <a:latin typeface="Arial" panose="020B0604020202020204" pitchFamily="34" charset="0"/>
              </a:rPr>
              <a:t>No</a:t>
            </a:r>
          </a:p>
          <a:p>
            <a:pPr marL="52388" lvl="2" indent="-4763">
              <a:defRPr/>
            </a:pPr>
            <a:r>
              <a:rPr lang="en-US" altLang="en-US" sz="2200" b="1" dirty="0" smtClean="0">
                <a:latin typeface="Arial" panose="020B0604020202020204" pitchFamily="34" charset="0"/>
              </a:rPr>
              <a:t>What are some reasons why this discrepancy may have been generated?  </a:t>
            </a:r>
          </a:p>
          <a:p>
            <a:pPr marL="390525" lvl="2" indent="-342900">
              <a:buFont typeface="Arial" panose="020B0604020202020204" pitchFamily="34" charset="0"/>
              <a:buChar char="•"/>
              <a:defRPr/>
            </a:pPr>
            <a:r>
              <a:rPr lang="en-US" altLang="en-US" sz="2200" dirty="0" smtClean="0">
                <a:solidFill>
                  <a:srgbClr val="FF0000"/>
                </a:solidFill>
                <a:latin typeface="Arial" panose="020B0604020202020204" pitchFamily="34" charset="0"/>
              </a:rPr>
              <a:t>Job was reported, verified, and included on prior 50059s, but ended prior to the last certification, so this is a false positive </a:t>
            </a:r>
          </a:p>
          <a:p>
            <a:pPr marL="390525" lvl="2" indent="-342900">
              <a:buFont typeface="Arial" panose="020B0604020202020204" pitchFamily="34" charset="0"/>
              <a:buChar char="•"/>
              <a:defRPr/>
            </a:pPr>
            <a:r>
              <a:rPr lang="en-US" altLang="en-US" sz="2200" dirty="0" smtClean="0">
                <a:solidFill>
                  <a:srgbClr val="FF0000"/>
                </a:solidFill>
                <a:latin typeface="Arial" panose="020B0604020202020204" pitchFamily="34" charset="0"/>
              </a:rPr>
              <a:t>Tenant was still working at that time of the last certification but did not report it, so this is unreported income</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Report</a:t>
            </a:r>
            <a:endParaRPr lang="en-US" dirty="0">
              <a:solidFill>
                <a:srgbClr val="00B0F0"/>
              </a:solidFill>
            </a:endParaRPr>
          </a:p>
        </p:txBody>
      </p:sp>
    </p:spTree>
    <p:extLst>
      <p:ext uri="{BB962C8B-B14F-4D97-AF65-F5344CB8AC3E}">
        <p14:creationId xmlns:p14="http://schemas.microsoft.com/office/powerpoint/2010/main" val="23737639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a:t>
            </a:r>
            <a:r>
              <a:rPr lang="en-US" b="1" dirty="0" smtClean="0">
                <a:solidFill>
                  <a:srgbClr val="0070C0"/>
                </a:solidFill>
                <a:latin typeface="Arial" panose="020B0604020202020204" pitchFamily="34" charset="0"/>
                <a:cs typeface="Arial" panose="020B0604020202020204" pitchFamily="34" charset="0"/>
              </a:rPr>
              <a:t>Report – Practice </a:t>
            </a:r>
            <a:endParaRPr lang="en-US" dirty="0">
              <a:solidFill>
                <a:srgbClr val="00B0F0"/>
              </a:solidFill>
            </a:endParaRPr>
          </a:p>
        </p:txBody>
      </p:sp>
      <p:sp>
        <p:nvSpPr>
          <p:cNvPr id="5" name="TextBox 4"/>
          <p:cNvSpPr txBox="1"/>
          <p:nvPr/>
        </p:nvSpPr>
        <p:spPr bwMode="auto">
          <a:xfrm>
            <a:off x="421550" y="1065638"/>
            <a:ext cx="6825238"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smtClean="0">
                <a:latin typeface="Arial" panose="020B0604020202020204" pitchFamily="34" charset="0"/>
                <a:cs typeface="Arial" panose="020B0604020202020204" pitchFamily="34" charset="0"/>
              </a:rPr>
              <a:t>What is this report saying?</a:t>
            </a:r>
            <a:endParaRPr lang="en-US" altLang="en-US" sz="2800" b="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70" y="1828800"/>
            <a:ext cx="677951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a:stretch>
            <a:fillRect/>
          </a:stretch>
        </p:blipFill>
        <p:spPr>
          <a:xfrm>
            <a:off x="7215915" y="51677"/>
            <a:ext cx="1318486" cy="938923"/>
          </a:xfrm>
          <a:prstGeom prst="rect">
            <a:avLst/>
          </a:prstGeom>
        </p:spPr>
      </p:pic>
    </p:spTree>
    <p:extLst>
      <p:ext uri="{BB962C8B-B14F-4D97-AF65-F5344CB8AC3E}">
        <p14:creationId xmlns:p14="http://schemas.microsoft.com/office/powerpoint/2010/main" val="2978658307"/>
      </p:ext>
    </p:extLst>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a:t>
            </a:r>
            <a:r>
              <a:rPr lang="en-US" b="1" dirty="0" smtClean="0">
                <a:solidFill>
                  <a:srgbClr val="0070C0"/>
                </a:solidFill>
                <a:latin typeface="Arial" panose="020B0604020202020204" pitchFamily="34" charset="0"/>
                <a:cs typeface="Arial" panose="020B0604020202020204" pitchFamily="34" charset="0"/>
              </a:rPr>
              <a:t>Report – Practice </a:t>
            </a:r>
            <a:endParaRPr lang="en-US" dirty="0">
              <a:solidFill>
                <a:srgbClr val="00B0F0"/>
              </a:solidFill>
            </a:endParaRPr>
          </a:p>
        </p:txBody>
      </p:sp>
      <p:sp>
        <p:nvSpPr>
          <p:cNvPr id="5" name="TextBox 4"/>
          <p:cNvSpPr txBox="1"/>
          <p:nvPr/>
        </p:nvSpPr>
        <p:spPr bwMode="auto">
          <a:xfrm>
            <a:off x="421550" y="1065638"/>
            <a:ext cx="6825238"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smtClean="0">
                <a:latin typeface="Arial" panose="020B0604020202020204" pitchFamily="34" charset="0"/>
                <a:cs typeface="Arial" panose="020B0604020202020204" pitchFamily="34" charset="0"/>
              </a:rPr>
              <a:t>What is this report saying?</a:t>
            </a:r>
            <a:endParaRPr lang="en-US" altLang="en-US" sz="28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 y="1752600"/>
            <a:ext cx="689755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183503"/>
      </p:ext>
    </p:extLst>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a:t>
            </a:r>
            <a:r>
              <a:rPr lang="en-US" b="1" dirty="0" smtClean="0">
                <a:solidFill>
                  <a:srgbClr val="0070C0"/>
                </a:solidFill>
                <a:latin typeface="Arial" panose="020B0604020202020204" pitchFamily="34" charset="0"/>
                <a:cs typeface="Arial" panose="020B0604020202020204" pitchFamily="34" charset="0"/>
              </a:rPr>
              <a:t>Report – Practice </a:t>
            </a:r>
            <a:endParaRPr lang="en-US" dirty="0">
              <a:solidFill>
                <a:srgbClr val="00B0F0"/>
              </a:solidFill>
            </a:endParaRPr>
          </a:p>
        </p:txBody>
      </p:sp>
      <p:sp>
        <p:nvSpPr>
          <p:cNvPr id="5" name="TextBox 4"/>
          <p:cNvSpPr txBox="1"/>
          <p:nvPr/>
        </p:nvSpPr>
        <p:spPr bwMode="auto">
          <a:xfrm>
            <a:off x="421550" y="1065638"/>
            <a:ext cx="6825238"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smtClean="0">
                <a:latin typeface="Arial" panose="020B0604020202020204" pitchFamily="34" charset="0"/>
                <a:cs typeface="Arial" panose="020B0604020202020204" pitchFamily="34" charset="0"/>
              </a:rPr>
              <a:t>What is this report saying?</a:t>
            </a:r>
            <a:endParaRPr lang="en-US" altLang="en-US" sz="2800" b="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50" y="1828800"/>
            <a:ext cx="6825238" cy="458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91922"/>
      </p:ext>
    </p:extLst>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67270" y="412290"/>
            <a:ext cx="8143316" cy="936625"/>
          </a:xfrm>
        </p:spPr>
        <p:txBody>
          <a:bodyPr>
            <a:normAutofit/>
          </a:bodyPr>
          <a:lstStyle/>
          <a:p>
            <a:r>
              <a:rPr lang="en-US" b="1" dirty="0">
                <a:solidFill>
                  <a:srgbClr val="0070C0"/>
                </a:solidFill>
                <a:latin typeface="Arial" panose="020B0604020202020204" pitchFamily="34" charset="0"/>
                <a:cs typeface="Arial" panose="020B0604020202020204" pitchFamily="34" charset="0"/>
              </a:rPr>
              <a:t>Income Discrepancy </a:t>
            </a:r>
            <a:r>
              <a:rPr lang="en-US" b="1" dirty="0" smtClean="0">
                <a:solidFill>
                  <a:srgbClr val="0070C0"/>
                </a:solidFill>
                <a:latin typeface="Arial" panose="020B0604020202020204" pitchFamily="34" charset="0"/>
                <a:cs typeface="Arial" panose="020B0604020202020204" pitchFamily="34" charset="0"/>
              </a:rPr>
              <a:t>Report – Practice </a:t>
            </a:r>
            <a:endParaRPr lang="en-US" dirty="0">
              <a:solidFill>
                <a:srgbClr val="00B0F0"/>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270" y="1638388"/>
            <a:ext cx="5339255" cy="26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5181600" y="3964301"/>
            <a:ext cx="2197936" cy="2785378"/>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800" dirty="0">
                <a:latin typeface="Arial" panose="020B0604020202020204" pitchFamily="34" charset="0"/>
                <a:cs typeface="Arial" panose="020B0604020202020204" pitchFamily="34" charset="0"/>
              </a:rPr>
              <a:t>Are these notations acceptable</a:t>
            </a:r>
            <a:r>
              <a:rPr lang="en-US" altLang="en-US" sz="2800" dirty="0" smtClean="0">
                <a:latin typeface="Arial" panose="020B0604020202020204" pitchFamily="34" charset="0"/>
                <a:cs typeface="Arial" panose="020B0604020202020204" pitchFamily="34" charset="0"/>
              </a:rPr>
              <a:t>?</a:t>
            </a:r>
          </a:p>
          <a:p>
            <a:endParaRPr lang="en-US" altLang="en-US" sz="2800" dirty="0">
              <a:latin typeface="Arial" panose="020B0604020202020204" pitchFamily="34" charset="0"/>
              <a:cs typeface="Arial" panose="020B0604020202020204" pitchFamily="34" charset="0"/>
            </a:endParaRPr>
          </a:p>
          <a:p>
            <a:endParaRPr lang="en-US" altLang="en-US" sz="7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Why </a:t>
            </a:r>
            <a:r>
              <a:rPr lang="en-US" altLang="en-US" sz="2800" dirty="0" smtClean="0">
                <a:latin typeface="Arial" panose="020B0604020202020204" pitchFamily="34" charset="0"/>
                <a:cs typeface="Arial" panose="020B0604020202020204" pitchFamily="34" charset="0"/>
              </a:rPr>
              <a:t>or  Why </a:t>
            </a:r>
            <a:r>
              <a:rPr lang="en-US" altLang="en-US" sz="2800" dirty="0">
                <a:latin typeface="Arial" panose="020B0604020202020204" pitchFamily="34" charset="0"/>
                <a:cs typeface="Arial" panose="020B0604020202020204" pitchFamily="34" charset="0"/>
              </a:rPr>
              <a:t>Not?</a:t>
            </a:r>
          </a:p>
        </p:txBody>
      </p:sp>
      <p:sp>
        <p:nvSpPr>
          <p:cNvPr id="9" name="Rectangle 8"/>
          <p:cNvSpPr/>
          <p:nvPr/>
        </p:nvSpPr>
        <p:spPr>
          <a:xfrm>
            <a:off x="304800" y="4303500"/>
            <a:ext cx="5245504" cy="1077218"/>
          </a:xfrm>
          <a:prstGeom prst="rect">
            <a:avLst/>
          </a:prstGeom>
        </p:spPr>
        <p:txBody>
          <a:bodyPr wrap="square">
            <a:spAutoFit/>
          </a:bodyPr>
          <a:lstStyle/>
          <a:p>
            <a:r>
              <a:rPr lang="en-US" altLang="en-US" sz="3200" dirty="0" smtClean="0">
                <a:solidFill>
                  <a:schemeClr val="tx1">
                    <a:lumMod val="50000"/>
                    <a:lumOff val="50000"/>
                  </a:schemeClr>
                </a:solidFill>
                <a:latin typeface="Segoe Script" panose="030B0504020000000003" pitchFamily="66" charset="0"/>
                <a:cs typeface="Arial" panose="020B0604020202020204" pitchFamily="34" charset="0"/>
              </a:rPr>
              <a:t>N/A period reviewed was prior to MI</a:t>
            </a:r>
          </a:p>
        </p:txBody>
      </p:sp>
      <p:sp>
        <p:nvSpPr>
          <p:cNvPr id="7" name="TextBox 6"/>
          <p:cNvSpPr txBox="1"/>
          <p:nvPr/>
        </p:nvSpPr>
        <p:spPr bwMode="auto">
          <a:xfrm>
            <a:off x="421550" y="1065638"/>
            <a:ext cx="6825238" cy="5232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0" indent="0">
              <a:buNone/>
            </a:pPr>
            <a:r>
              <a:rPr lang="en-US" altLang="en-US" sz="2800" b="1" dirty="0" smtClean="0">
                <a:latin typeface="Arial" panose="020B0604020202020204" pitchFamily="34" charset="0"/>
                <a:cs typeface="Arial" panose="020B0604020202020204" pitchFamily="34" charset="0"/>
              </a:rPr>
              <a:t>What is this report saying?</a:t>
            </a:r>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920544"/>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Session Objectives</a:t>
            </a:r>
            <a:r>
              <a:rPr lang="en-US" b="1" dirty="0">
                <a:solidFill>
                  <a:srgbClr val="00B0F0"/>
                </a:solidFill>
                <a:latin typeface="Verdana"/>
                <a:cs typeface="Verdana"/>
              </a:rPr>
              <a:t/>
            </a:r>
            <a:br>
              <a:rPr lang="en-US" b="1" dirty="0">
                <a:solidFill>
                  <a:srgbClr val="00B0F0"/>
                </a:solidFill>
                <a:latin typeface="Verdana"/>
                <a:cs typeface="Verdana"/>
              </a:rPr>
            </a:br>
            <a:endParaRPr lang="en-US" dirty="0">
              <a:solidFill>
                <a:srgbClr val="00B0F0"/>
              </a:solidFill>
            </a:endParaRPr>
          </a:p>
        </p:txBody>
      </p:sp>
      <p:sp>
        <p:nvSpPr>
          <p:cNvPr id="37" name="TextBox 36"/>
          <p:cNvSpPr txBox="1"/>
          <p:nvPr/>
        </p:nvSpPr>
        <p:spPr bwMode="auto">
          <a:xfrm>
            <a:off x="228600" y="990600"/>
            <a:ext cx="8229600" cy="529786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80975" lvl="1">
              <a:lnSpc>
                <a:spcPct val="120000"/>
              </a:lnSpc>
              <a:spcBef>
                <a:spcPts val="376"/>
              </a:spcBef>
              <a:defRPr/>
            </a:pPr>
            <a:r>
              <a:rPr lang="en-US" sz="2400" b="1" dirty="0" smtClean="0">
                <a:latin typeface="Arial" panose="020B0604020202020204" pitchFamily="34" charset="0"/>
                <a:cs typeface="Arial" panose="020B0604020202020204" pitchFamily="34" charset="0"/>
              </a:rPr>
              <a:t>Obtain the keys to success for dealing with EIV income discrepancies </a:t>
            </a:r>
            <a:endParaRPr lang="en-US" sz="2400" b="1" dirty="0">
              <a:latin typeface="Arial" panose="020B0604020202020204" pitchFamily="34" charset="0"/>
              <a:cs typeface="Arial" panose="020B0604020202020204" pitchFamily="34" charset="0"/>
            </a:endParaRPr>
          </a:p>
          <a:p>
            <a:pPr marL="638175" lvl="1" indent="-409575">
              <a:lnSpc>
                <a:spcPct val="120000"/>
              </a:lnSpc>
              <a:spcBef>
                <a:spcPts val="376"/>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By Learning: </a:t>
            </a:r>
            <a:r>
              <a:rPr lang="en-US" sz="2200" dirty="0">
                <a:latin typeface="Arial" panose="020B0604020202020204" pitchFamily="34" charset="0"/>
                <a:cs typeface="Arial" panose="020B0604020202020204" pitchFamily="34" charset="0"/>
              </a:rPr>
              <a:t>  </a:t>
            </a:r>
          </a:p>
          <a:p>
            <a:pPr marL="969963" lvl="1" indent="-285750">
              <a:lnSpc>
                <a:spcPct val="120000"/>
              </a:lnSpc>
              <a:spcBef>
                <a:spcPts val="376"/>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How to read and interpret the information reported </a:t>
            </a:r>
            <a:r>
              <a:rPr lang="en-US" sz="2200" dirty="0" smtClean="0">
                <a:latin typeface="Arial" panose="020B0604020202020204" pitchFamily="34" charset="0"/>
                <a:cs typeface="Arial" panose="020B0604020202020204" pitchFamily="34" charset="0"/>
              </a:rPr>
              <a:t>on EIV Income Report and EIV Discrepancy reports </a:t>
            </a:r>
          </a:p>
          <a:p>
            <a:pPr marL="969963" lvl="1" indent="-285750">
              <a:lnSpc>
                <a:spcPct val="120000"/>
              </a:lnSpc>
              <a:spcBef>
                <a:spcPts val="376"/>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to identify, investigate, and resolve </a:t>
            </a:r>
            <a:r>
              <a:rPr lang="en-US" sz="2200" dirty="0" smtClean="0">
                <a:latin typeface="Arial" panose="020B0604020202020204" pitchFamily="34" charset="0"/>
                <a:cs typeface="Arial" panose="020B0604020202020204" pitchFamily="34" charset="0"/>
              </a:rPr>
              <a:t>discrepancies</a:t>
            </a:r>
            <a:endParaRPr lang="en-US" sz="2200" dirty="0">
              <a:latin typeface="Arial" panose="020B0604020202020204" pitchFamily="34" charset="0"/>
              <a:cs typeface="Arial" panose="020B0604020202020204" pitchFamily="34" charset="0"/>
            </a:endParaRPr>
          </a:p>
          <a:p>
            <a:pPr marL="969963" lvl="1" indent="-285750">
              <a:lnSpc>
                <a:spcPct val="120000"/>
              </a:lnSpc>
              <a:spcBef>
                <a:spcPts val="376"/>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How to properly document the EIV reports and tenant files with required </a:t>
            </a:r>
            <a:r>
              <a:rPr lang="en-US" sz="2200" dirty="0" smtClean="0">
                <a:latin typeface="Arial" panose="020B0604020202020204" pitchFamily="34" charset="0"/>
                <a:cs typeface="Arial" panose="020B0604020202020204" pitchFamily="34" charset="0"/>
              </a:rPr>
              <a:t>information</a:t>
            </a:r>
            <a:r>
              <a:rPr lang="en-US" sz="2200" dirty="0"/>
              <a:t>   </a:t>
            </a:r>
            <a:endParaRPr lang="en-US" sz="2200" dirty="0" smtClean="0"/>
          </a:p>
          <a:p>
            <a:pPr marL="512763" indent="-285750">
              <a:lnSpc>
                <a:spcPct val="120000"/>
              </a:lnSpc>
              <a:spcBef>
                <a:spcPts val="376"/>
              </a:spcBef>
              <a:buFont typeface="Arial" panose="020B0604020202020204" pitchFamily="34" charset="0"/>
              <a:buChar char="•"/>
              <a:defRPr/>
            </a:pPr>
            <a:r>
              <a:rPr lang="en-US" sz="2200" dirty="0" smtClean="0">
                <a:latin typeface="Arial" panose="020B0604020202020204" pitchFamily="34" charset="0"/>
                <a:cs typeface="Arial" panose="020B0604020202020204" pitchFamily="34" charset="0"/>
              </a:rPr>
              <a:t>By gaining an understanding that it is not just                            about the Income Discrepancy report, the                    Income Report also must be reviewed for                                    discrepancies to be successful  </a:t>
            </a:r>
          </a:p>
        </p:txBody>
      </p:sp>
      <p:pic>
        <p:nvPicPr>
          <p:cNvPr id="2" name="Picture 1"/>
          <p:cNvPicPr>
            <a:picLocks noChangeAspect="1"/>
          </p:cNvPicPr>
          <p:nvPr/>
        </p:nvPicPr>
        <p:blipFill>
          <a:blip r:embed="rId2"/>
          <a:stretch>
            <a:fillRect/>
          </a:stretch>
        </p:blipFill>
        <p:spPr>
          <a:xfrm rot="19250843">
            <a:off x="5893616" y="4957180"/>
            <a:ext cx="2521080" cy="1244664"/>
          </a:xfrm>
          <a:prstGeom prst="rect">
            <a:avLst/>
          </a:prstGeom>
        </p:spPr>
      </p:pic>
    </p:spTree>
    <p:extLst>
      <p:ext uri="{BB962C8B-B14F-4D97-AF65-F5344CB8AC3E}">
        <p14:creationId xmlns:p14="http://schemas.microsoft.com/office/powerpoint/2010/main" val="4154757426"/>
      </p:ext>
    </p:extLst>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219200"/>
            <a:ext cx="8286192" cy="517064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600" b="1" dirty="0" smtClean="0">
                <a:latin typeface="Arial" charset="0"/>
                <a:cs typeface="Arial" charset="0"/>
              </a:rPr>
              <a:t>A discrepancy was </a:t>
            </a:r>
            <a:r>
              <a:rPr lang="en-US" sz="2600" b="1" dirty="0">
                <a:latin typeface="Arial" charset="0"/>
                <a:cs typeface="Arial" charset="0"/>
              </a:rPr>
              <a:t>listed on the </a:t>
            </a:r>
            <a:r>
              <a:rPr lang="en-US" sz="2600" b="1" dirty="0" smtClean="0">
                <a:latin typeface="Arial" charset="0"/>
                <a:cs typeface="Arial" charset="0"/>
              </a:rPr>
              <a:t>Income </a:t>
            </a:r>
            <a:r>
              <a:rPr lang="en-US" sz="2600" b="1" dirty="0">
                <a:latin typeface="Arial" charset="0"/>
                <a:cs typeface="Arial" charset="0"/>
              </a:rPr>
              <a:t>Discrepancy </a:t>
            </a:r>
            <a:r>
              <a:rPr lang="en-US" sz="2600" b="1" dirty="0" smtClean="0">
                <a:latin typeface="Arial" charset="0"/>
                <a:cs typeface="Arial" charset="0"/>
              </a:rPr>
              <a:t>Report, now what?:</a:t>
            </a:r>
            <a:endParaRPr lang="en-US" sz="2600" dirty="0">
              <a:latin typeface="Arial" charset="0"/>
              <a:cs typeface="Arial" charset="0"/>
            </a:endParaRPr>
          </a:p>
          <a:p>
            <a:pPr marL="396875" indent="-396875">
              <a:spcBef>
                <a:spcPts val="0"/>
              </a:spcBef>
              <a:buFont typeface="+mj-lt"/>
              <a:buAutoNum type="arabicPeriod"/>
              <a:defRPr/>
            </a:pPr>
            <a:r>
              <a:rPr lang="en-US" sz="2400" b="1" u="sng" dirty="0">
                <a:solidFill>
                  <a:schemeClr val="tx1"/>
                </a:solidFill>
                <a:latin typeface="Arial" charset="0"/>
                <a:cs typeface="Arial" charset="0"/>
              </a:rPr>
              <a:t>Within 30 days </a:t>
            </a:r>
            <a:r>
              <a:rPr lang="en-US" sz="2400" dirty="0">
                <a:latin typeface="Arial" charset="0"/>
                <a:cs typeface="Arial" charset="0"/>
              </a:rPr>
              <a:t>from the date of the report review and resolve the discrepancy </a:t>
            </a:r>
            <a:r>
              <a:rPr lang="en-US" sz="2400" dirty="0">
                <a:solidFill>
                  <a:srgbClr val="FF0000"/>
                </a:solidFill>
                <a:latin typeface="Arial" charset="0"/>
                <a:cs typeface="Arial" charset="0"/>
              </a:rPr>
              <a:t> </a:t>
            </a:r>
          </a:p>
          <a:p>
            <a:pPr marL="796925" lvl="1" indent="-396875">
              <a:spcBef>
                <a:spcPts val="0"/>
              </a:spcBef>
              <a:buFont typeface="Arial" pitchFamily="34" charset="0"/>
              <a:buChar char="•"/>
              <a:defRPr/>
            </a:pPr>
            <a:r>
              <a:rPr lang="en-US" sz="2400" dirty="0">
                <a:latin typeface="Arial" charset="0"/>
                <a:cs typeface="Arial" charset="0"/>
              </a:rPr>
              <a:t>Determine if </a:t>
            </a:r>
            <a:r>
              <a:rPr lang="en-US" sz="2400" dirty="0" smtClean="0">
                <a:latin typeface="Arial" charset="0"/>
                <a:cs typeface="Arial" charset="0"/>
              </a:rPr>
              <a:t>the listed discrepancy is an O/A </a:t>
            </a:r>
            <a:r>
              <a:rPr lang="en-US" sz="2400" dirty="0">
                <a:latin typeface="Arial" charset="0"/>
                <a:cs typeface="Arial" charset="0"/>
              </a:rPr>
              <a:t>error (calculation), tenant error (unreported/underreported), or false alarm</a:t>
            </a:r>
          </a:p>
          <a:p>
            <a:pPr marL="1196975" lvl="2" indent="-396875">
              <a:spcBef>
                <a:spcPts val="0"/>
              </a:spcBef>
              <a:buFont typeface="Arial" pitchFamily="34" charset="0"/>
              <a:buChar char="•"/>
              <a:defRPr/>
            </a:pPr>
            <a:r>
              <a:rPr lang="en-US" sz="2200" dirty="0">
                <a:latin typeface="Arial" charset="0"/>
                <a:cs typeface="Arial" charset="0"/>
              </a:rPr>
              <a:t>Review the file, verifications, and 50059(s)</a:t>
            </a:r>
          </a:p>
          <a:p>
            <a:pPr marL="1196975" lvl="2" indent="-396875">
              <a:spcBef>
                <a:spcPts val="0"/>
              </a:spcBef>
              <a:buFont typeface="Arial" pitchFamily="34" charset="0"/>
              <a:buChar char="•"/>
              <a:defRPr/>
            </a:pPr>
            <a:r>
              <a:rPr lang="en-US" sz="2200" dirty="0">
                <a:latin typeface="Arial" charset="0"/>
                <a:cs typeface="Arial" charset="0"/>
              </a:rPr>
              <a:t>Check for verification, miscalculation, or data entry </a:t>
            </a:r>
            <a:r>
              <a:rPr lang="en-US" sz="2200" dirty="0" smtClean="0">
                <a:latin typeface="Arial" charset="0"/>
                <a:cs typeface="Arial" charset="0"/>
              </a:rPr>
              <a:t>errors</a:t>
            </a:r>
          </a:p>
          <a:p>
            <a:pPr marL="1196975" lvl="2" indent="-396875">
              <a:spcBef>
                <a:spcPts val="0"/>
              </a:spcBef>
              <a:buFont typeface="Arial" pitchFamily="34" charset="0"/>
              <a:buChar char="•"/>
              <a:defRPr/>
            </a:pPr>
            <a:r>
              <a:rPr lang="en-US" sz="2200" dirty="0">
                <a:latin typeface="Arial" charset="0"/>
                <a:cs typeface="Arial" charset="0"/>
              </a:rPr>
              <a:t>If necessary, send notice to tenant and discuss the possible discrepancy with them</a:t>
            </a:r>
          </a:p>
          <a:p>
            <a:pPr marL="1196975" lvl="2" indent="-396875">
              <a:spcBef>
                <a:spcPts val="0"/>
              </a:spcBef>
              <a:buFont typeface="Arial" pitchFamily="34" charset="0"/>
              <a:buChar char="•"/>
              <a:defRPr/>
            </a:pPr>
            <a:r>
              <a:rPr lang="en-US" sz="2200" dirty="0">
                <a:latin typeface="Arial" charset="0"/>
                <a:cs typeface="Arial" charset="0"/>
              </a:rPr>
              <a:t>If necessary, obtain 3</a:t>
            </a:r>
            <a:r>
              <a:rPr lang="en-US" sz="2200" baseline="30000" dirty="0">
                <a:latin typeface="Arial" charset="0"/>
                <a:cs typeface="Arial" charset="0"/>
              </a:rPr>
              <a:t>rd</a:t>
            </a:r>
            <a:r>
              <a:rPr lang="en-US" sz="2200" dirty="0">
                <a:latin typeface="Arial" charset="0"/>
                <a:cs typeface="Arial" charset="0"/>
              </a:rPr>
              <a:t> party verification - required if unreported/underreported </a:t>
            </a:r>
            <a:r>
              <a:rPr lang="en-US" sz="2200" dirty="0" smtClean="0">
                <a:latin typeface="Arial" charset="0"/>
                <a:cs typeface="Arial" charset="0"/>
              </a:rPr>
              <a:t>income</a:t>
            </a:r>
            <a:endParaRPr lang="en-US" sz="22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What to do when Income Discrepancy</a:t>
            </a:r>
            <a:br>
              <a:rPr lang="en-US" b="1" dirty="0" smtClean="0">
                <a:solidFill>
                  <a:srgbClr val="0070C0"/>
                </a:solidFill>
                <a:latin typeface="Arial" panose="020B0604020202020204" pitchFamily="34" charset="0"/>
                <a:cs typeface="Arial" panose="020B0604020202020204" pitchFamily="34" charset="0"/>
              </a:rPr>
            </a:br>
            <a:r>
              <a:rPr lang="en-US" b="1" dirty="0" smtClean="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6629400" y="40105"/>
            <a:ext cx="1676400" cy="1378373"/>
          </a:xfrm>
          <a:prstGeom prst="rect">
            <a:avLst/>
          </a:prstGeom>
        </p:spPr>
      </p:pic>
    </p:spTree>
    <p:extLst>
      <p:ext uri="{BB962C8B-B14F-4D97-AF65-F5344CB8AC3E}">
        <p14:creationId xmlns:p14="http://schemas.microsoft.com/office/powerpoint/2010/main" val="30216681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524000"/>
            <a:ext cx="8154171" cy="3416320"/>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01638" lvl="2" indent="-346075">
              <a:defRPr/>
            </a:pPr>
            <a:r>
              <a:rPr lang="en-US" altLang="en-US" sz="2400" dirty="0" smtClean="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a:t>
            </a:r>
            <a:r>
              <a:rPr lang="en-US" altLang="en-US" sz="2400" b="1" u="sng" dirty="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Notate </a:t>
            </a:r>
            <a:r>
              <a:rPr lang="en-US" altLang="en-US" sz="2400" dirty="0" smtClean="0">
                <a:solidFill>
                  <a:schemeClr val="tx1"/>
                </a:solidFill>
                <a:latin typeface="Arial" panose="020B0604020202020204" pitchFamily="34" charset="0"/>
                <a:cs typeface="Arial" panose="020B0604020202020204" pitchFamily="34" charset="0"/>
              </a:rPr>
              <a:t>the report with actions taken including explanation why a discrepancy may be a false positive</a:t>
            </a:r>
          </a:p>
          <a:p>
            <a:pPr marL="401638" lvl="2" indent="-346075">
              <a:defRPr/>
            </a:pPr>
            <a:endParaRPr lang="en-US" altLang="en-US" sz="2400" dirty="0" smtClean="0">
              <a:solidFill>
                <a:schemeClr val="tx1"/>
              </a:solidFill>
              <a:latin typeface="Arial" panose="020B0604020202020204" pitchFamily="34" charset="0"/>
              <a:cs typeface="Arial" panose="020B0604020202020204" pitchFamily="34" charset="0"/>
            </a:endParaRPr>
          </a:p>
          <a:p>
            <a:pPr marL="401638" lvl="2" indent="-346075">
              <a:defRPr/>
            </a:pPr>
            <a:r>
              <a:rPr lang="en-US" altLang="en-US" sz="2400" dirty="0" smtClean="0">
                <a:latin typeface="Arial" panose="020B0604020202020204" pitchFamily="34" charset="0"/>
                <a:cs typeface="Arial" panose="020B0604020202020204" pitchFamily="34" charset="0"/>
              </a:rPr>
              <a:t>3. </a:t>
            </a:r>
            <a:r>
              <a:rPr lang="en-US" altLang="en-US" sz="2400" b="1" u="sng" dirty="0">
                <a:solidFill>
                  <a:schemeClr val="tx1"/>
                </a:solidFill>
                <a:latin typeface="Arial" panose="020B0604020202020204" pitchFamily="34" charset="0"/>
                <a:cs typeface="Arial" panose="020B0604020202020204" pitchFamily="34" charset="0"/>
              </a:rPr>
              <a:t>Maintain </a:t>
            </a:r>
            <a:r>
              <a:rPr lang="en-US" altLang="en-US" sz="2400" dirty="0">
                <a:latin typeface="Arial" panose="020B0604020202020204" pitchFamily="34" charset="0"/>
                <a:cs typeface="Arial" panose="020B0604020202020204" pitchFamily="34" charset="0"/>
              </a:rPr>
              <a:t>Income Discrepancy Report with notations </a:t>
            </a:r>
            <a:r>
              <a:rPr lang="en-US" altLang="en-US" sz="2400" dirty="0" smtClean="0">
                <a:latin typeface="Arial" panose="020B0604020202020204" pitchFamily="34" charset="0"/>
                <a:cs typeface="Arial" panose="020B0604020202020204" pitchFamily="34" charset="0"/>
              </a:rPr>
              <a:t>in </a:t>
            </a:r>
            <a:r>
              <a:rPr lang="en-US" altLang="en-US" sz="2400" dirty="0">
                <a:latin typeface="Arial" panose="020B0604020202020204" pitchFamily="34" charset="0"/>
                <a:cs typeface="Arial" panose="020B0604020202020204" pitchFamily="34" charset="0"/>
              </a:rPr>
              <a:t>the </a:t>
            </a:r>
            <a:r>
              <a:rPr lang="en-US" altLang="en-US" sz="2400" b="1" i="1" u="sng" dirty="0">
                <a:solidFill>
                  <a:schemeClr val="tx1"/>
                </a:solidFill>
                <a:latin typeface="Arial" panose="020B0604020202020204" pitchFamily="34" charset="0"/>
                <a:cs typeface="Arial" panose="020B0604020202020204" pitchFamily="34" charset="0"/>
              </a:rPr>
              <a:t>tenant file </a:t>
            </a:r>
            <a:r>
              <a:rPr lang="en-US" altLang="en-US" sz="2400" dirty="0" smtClean="0">
                <a:solidFill>
                  <a:schemeClr val="tx1"/>
                </a:solidFill>
                <a:latin typeface="Arial" panose="020B0604020202020204" pitchFamily="34" charset="0"/>
                <a:cs typeface="Arial" panose="020B0604020202020204" pitchFamily="34" charset="0"/>
              </a:rPr>
              <a:t>along</a:t>
            </a:r>
            <a:r>
              <a:rPr lang="en-US" altLang="en-US" sz="2400" dirty="0" smtClean="0">
                <a:solidFill>
                  <a:srgbClr val="FF0000"/>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with </a:t>
            </a:r>
            <a:r>
              <a:rPr lang="en-US" altLang="en-US" sz="2400" dirty="0">
                <a:latin typeface="Arial" panose="020B0604020202020204" pitchFamily="34" charset="0"/>
                <a:cs typeface="Arial" panose="020B0604020202020204" pitchFamily="34" charset="0"/>
              </a:rPr>
              <a:t>documentation of all follow up action taken to resolve possible unreported or underreported income including </a:t>
            </a:r>
            <a:r>
              <a:rPr lang="en-US" altLang="en-US" sz="2400" dirty="0" smtClean="0">
                <a:latin typeface="Arial" panose="020B0604020202020204" pitchFamily="34" charset="0"/>
                <a:cs typeface="Arial" panose="020B0604020202020204" pitchFamily="34" charset="0"/>
              </a:rPr>
              <a:t>contact </a:t>
            </a:r>
            <a:r>
              <a:rPr lang="en-US" altLang="en-US" sz="2400" dirty="0">
                <a:latin typeface="Arial" panose="020B0604020202020204" pitchFamily="34" charset="0"/>
                <a:cs typeface="Arial" panose="020B0604020202020204" pitchFamily="34" charset="0"/>
              </a:rPr>
              <a:t>with tenant, verifications, corrected/additional 50059s, repayment </a:t>
            </a:r>
            <a:r>
              <a:rPr lang="en-US" altLang="en-US" sz="2400" dirty="0" smtClean="0">
                <a:latin typeface="Arial" panose="020B0604020202020204" pitchFamily="34" charset="0"/>
                <a:cs typeface="Arial" panose="020B0604020202020204" pitchFamily="34" charset="0"/>
              </a:rPr>
              <a:t>agreement, additional file notes </a:t>
            </a:r>
            <a:r>
              <a:rPr lang="en-US" altLang="en-US" sz="2400" dirty="0">
                <a:latin typeface="Arial" panose="020B0604020202020204" pitchFamily="34" charset="0"/>
                <a:cs typeface="Arial" panose="020B0604020202020204" pitchFamily="34" charset="0"/>
              </a:rPr>
              <a:t>etc</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910023064"/>
      </p:ext>
    </p:extLst>
  </p:cSld>
  <p:clrMapOvr>
    <a:masterClrMapping/>
  </p:clrMapOvr>
  <p:transition spd="slow">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442248" y="1231225"/>
            <a:ext cx="8154171" cy="4047262"/>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endParaRPr lang="en-US" sz="1200" b="1" dirty="0" smtClean="0">
              <a:latin typeface="Arial" charset="0"/>
              <a:cs typeface="Arial" charset="0"/>
            </a:endParaRPr>
          </a:p>
          <a:p>
            <a:pPr>
              <a:defRPr/>
            </a:pPr>
            <a:r>
              <a:rPr lang="en-US" sz="2800" b="1" dirty="0" smtClean="0">
                <a:latin typeface="Arial" charset="0"/>
                <a:cs typeface="Arial" charset="0"/>
              </a:rPr>
              <a:t>How </a:t>
            </a:r>
            <a:r>
              <a:rPr lang="en-US" sz="2800" b="1" dirty="0">
                <a:latin typeface="Arial" charset="0"/>
                <a:cs typeface="Arial" charset="0"/>
              </a:rPr>
              <a:t>do you investigate?</a:t>
            </a:r>
          </a:p>
          <a:p>
            <a:pPr marL="457200" indent="-457200">
              <a:buFont typeface="Arial" panose="020B0604020202020204" pitchFamily="34" charset="0"/>
              <a:buChar char="•"/>
              <a:defRPr/>
            </a:pPr>
            <a:r>
              <a:rPr lang="en-US" sz="2500" dirty="0" smtClean="0">
                <a:latin typeface="Arial" charset="0"/>
                <a:cs typeface="Arial" charset="0"/>
              </a:rPr>
              <a:t>You must determine </a:t>
            </a:r>
            <a:r>
              <a:rPr lang="en-US" sz="2500" dirty="0">
                <a:latin typeface="Arial" charset="0"/>
                <a:cs typeface="Arial" charset="0"/>
              </a:rPr>
              <a:t>if the discrepancy is valid or invalid and what additional information may be </a:t>
            </a:r>
            <a:r>
              <a:rPr lang="en-US" sz="2500" dirty="0" smtClean="0">
                <a:latin typeface="Arial" charset="0"/>
                <a:cs typeface="Arial" charset="0"/>
              </a:rPr>
              <a:t>needed.  Start by: </a:t>
            </a:r>
          </a:p>
          <a:p>
            <a:pPr marL="914400" lvl="1" indent="-414338">
              <a:buFont typeface="Arial" panose="020B0604020202020204" pitchFamily="34" charset="0"/>
              <a:buChar char="•"/>
              <a:defRPr/>
            </a:pPr>
            <a:r>
              <a:rPr lang="en-US" sz="2400" dirty="0" smtClean="0">
                <a:latin typeface="Arial" charset="0"/>
                <a:cs typeface="Arial" charset="0"/>
              </a:rPr>
              <a:t>Reviewing the Income Discrepancy Report</a:t>
            </a:r>
          </a:p>
          <a:p>
            <a:pPr lvl="3" indent="-414338">
              <a:buFont typeface="Arial" panose="020B0604020202020204" pitchFamily="34" charset="0"/>
              <a:buChar char="•"/>
              <a:defRPr/>
            </a:pPr>
            <a:r>
              <a:rPr lang="en-US" sz="2200" dirty="0" smtClean="0">
                <a:latin typeface="Arial" charset="0"/>
                <a:cs typeface="Arial" charset="0"/>
              </a:rPr>
              <a:t>Read </a:t>
            </a:r>
            <a:r>
              <a:rPr lang="en-US" sz="2200" dirty="0">
                <a:latin typeface="Arial" charset="0"/>
                <a:cs typeface="Arial" charset="0"/>
              </a:rPr>
              <a:t>and interpret the listed information </a:t>
            </a:r>
          </a:p>
          <a:p>
            <a:pPr lvl="2" indent="-414338">
              <a:buFont typeface="Arial" panose="020B0604020202020204" pitchFamily="34" charset="0"/>
              <a:buChar char="•"/>
              <a:defRPr/>
            </a:pPr>
            <a:r>
              <a:rPr lang="en-US" sz="2400" dirty="0" smtClean="0">
                <a:latin typeface="Arial" charset="0"/>
                <a:cs typeface="Arial" charset="0"/>
              </a:rPr>
              <a:t>Reviewing </a:t>
            </a:r>
            <a:r>
              <a:rPr lang="en-US" sz="2400" dirty="0">
                <a:latin typeface="Arial" charset="0"/>
                <a:cs typeface="Arial" charset="0"/>
              </a:rPr>
              <a:t>the Income Report to determine what income EIV indicates the tenant was </a:t>
            </a:r>
            <a:r>
              <a:rPr lang="en-US" sz="2400" dirty="0" smtClean="0">
                <a:latin typeface="Arial" charset="0"/>
                <a:cs typeface="Arial" charset="0"/>
              </a:rPr>
              <a:t>receiving at the time of the POI and last certification</a:t>
            </a: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6781800" y="221818"/>
            <a:ext cx="1397052" cy="1842363"/>
          </a:xfrm>
          <a:prstGeom prst="rect">
            <a:avLst/>
          </a:prstGeom>
        </p:spPr>
      </p:pic>
      <p:sp>
        <p:nvSpPr>
          <p:cNvPr id="3" name="Rectangle 2"/>
          <p:cNvSpPr/>
          <p:nvPr/>
        </p:nvSpPr>
        <p:spPr>
          <a:xfrm>
            <a:off x="470536" y="5334000"/>
            <a:ext cx="4572000" cy="1477328"/>
          </a:xfrm>
          <a:prstGeom prst="rect">
            <a:avLst/>
          </a:prstGeom>
        </p:spPr>
        <p:txBody>
          <a:bodyPr>
            <a:spAutoFit/>
          </a:bodyPr>
          <a:lstStyle/>
          <a:p>
            <a:r>
              <a:rPr lang="en-US" dirty="0" smtClean="0">
                <a:cs typeface="Arial" panose="020B0604020202020204" pitchFamily="34" charset="0"/>
              </a:rPr>
              <a:t>Remember one of our objectives for today was gaining </a:t>
            </a:r>
            <a:r>
              <a:rPr lang="en-US" dirty="0">
                <a:cs typeface="Arial" panose="020B0604020202020204" pitchFamily="34" charset="0"/>
              </a:rPr>
              <a:t>an understanding that it is not just </a:t>
            </a:r>
            <a:r>
              <a:rPr lang="en-US" dirty="0" smtClean="0">
                <a:cs typeface="Arial" panose="020B0604020202020204" pitchFamily="34" charset="0"/>
              </a:rPr>
              <a:t>about </a:t>
            </a:r>
            <a:r>
              <a:rPr lang="en-US" dirty="0">
                <a:cs typeface="Arial" panose="020B0604020202020204" pitchFamily="34" charset="0"/>
              </a:rPr>
              <a:t>the Income Discrepancy report, </a:t>
            </a:r>
            <a:r>
              <a:rPr lang="en-US" dirty="0" smtClean="0">
                <a:cs typeface="Arial" panose="020B0604020202020204" pitchFamily="34" charset="0"/>
              </a:rPr>
              <a:t>the </a:t>
            </a:r>
            <a:r>
              <a:rPr lang="en-US" dirty="0">
                <a:cs typeface="Arial" panose="020B0604020202020204" pitchFamily="34" charset="0"/>
              </a:rPr>
              <a:t>Income Report also must be reviewed for </a:t>
            </a:r>
            <a:r>
              <a:rPr lang="en-US" dirty="0" smtClean="0">
                <a:cs typeface="Arial" panose="020B0604020202020204" pitchFamily="34" charset="0"/>
              </a:rPr>
              <a:t>discrepancies </a:t>
            </a:r>
            <a:r>
              <a:rPr lang="en-US" dirty="0">
                <a:cs typeface="Arial" panose="020B0604020202020204" pitchFamily="34" charset="0"/>
              </a:rPr>
              <a:t>to be successful </a:t>
            </a:r>
            <a:endParaRPr lang="en-US" dirty="0"/>
          </a:p>
        </p:txBody>
      </p:sp>
      <p:pic>
        <p:nvPicPr>
          <p:cNvPr id="7" name="Picture 6"/>
          <p:cNvPicPr>
            <a:picLocks noChangeAspect="1"/>
          </p:cNvPicPr>
          <p:nvPr/>
        </p:nvPicPr>
        <p:blipFill>
          <a:blip r:embed="rId3"/>
          <a:stretch>
            <a:fillRect/>
          </a:stretch>
        </p:blipFill>
        <p:spPr>
          <a:xfrm rot="20664189">
            <a:off x="4932352" y="5351758"/>
            <a:ext cx="1932114" cy="1244664"/>
          </a:xfrm>
          <a:prstGeom prst="rect">
            <a:avLst/>
          </a:prstGeom>
        </p:spPr>
      </p:pic>
    </p:spTree>
    <p:extLst>
      <p:ext uri="{BB962C8B-B14F-4D97-AF65-F5344CB8AC3E}">
        <p14:creationId xmlns:p14="http://schemas.microsoft.com/office/powerpoint/2010/main" val="235618710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Sidebar on how The Income Discrepancy Report and Income Report work together </a:t>
            </a:r>
            <a:endParaRPr lang="en-US" dirty="0">
              <a:solidFill>
                <a:srgbClr val="00B0F0"/>
              </a:solidFill>
            </a:endParaRPr>
          </a:p>
        </p:txBody>
      </p:sp>
      <p:graphicFrame>
        <p:nvGraphicFramePr>
          <p:cNvPr id="2" name="Diagram 1"/>
          <p:cNvGraphicFramePr/>
          <p:nvPr>
            <p:extLst>
              <p:ext uri="{D42A27DB-BD31-4B8C-83A1-F6EECF244321}">
                <p14:modId xmlns:p14="http://schemas.microsoft.com/office/powerpoint/2010/main" val="3561575021"/>
              </p:ext>
            </p:extLst>
          </p:nvPr>
        </p:nvGraphicFramePr>
        <p:xfrm>
          <a:off x="654660" y="1524000"/>
          <a:ext cx="7676592" cy="495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756151"/>
      </p:ext>
    </p:extLst>
  </p:cSld>
  <p:clrMapOvr>
    <a:masterClrMapping/>
  </p:clrMapOvr>
  <p:transition spd="slow">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Connecting the Dots Between Income Report and Income </a:t>
            </a:r>
            <a:r>
              <a:rPr lang="en-US" b="1" dirty="0">
                <a:solidFill>
                  <a:srgbClr val="0070C0"/>
                </a:solidFill>
                <a:latin typeface="Arial" panose="020B0604020202020204" pitchFamily="34" charset="0"/>
                <a:cs typeface="Arial" panose="020B0604020202020204" pitchFamily="34" charset="0"/>
              </a:rPr>
              <a:t>Discrepancy Report</a:t>
            </a:r>
            <a:endParaRPr lang="en-US" dirty="0">
              <a:solidFill>
                <a:srgbClr val="00B0F0"/>
              </a:solidFill>
            </a:endParaRPr>
          </a:p>
        </p:txBody>
      </p:sp>
      <p:pic>
        <p:nvPicPr>
          <p:cNvPr id="2" name="Picture 1"/>
          <p:cNvPicPr>
            <a:picLocks noChangeAspect="1"/>
          </p:cNvPicPr>
          <p:nvPr/>
        </p:nvPicPr>
        <p:blipFill rotWithShape="1">
          <a:blip r:embed="rId2"/>
          <a:srcRect r="43305"/>
          <a:stretch/>
        </p:blipFill>
        <p:spPr>
          <a:xfrm>
            <a:off x="304800" y="1219200"/>
            <a:ext cx="5846737" cy="2681560"/>
          </a:xfrm>
          <a:prstGeom prst="rect">
            <a:avLst/>
          </a:prstGeom>
        </p:spPr>
      </p:pic>
      <p:sp>
        <p:nvSpPr>
          <p:cNvPr id="5" name="TextBox 4"/>
          <p:cNvSpPr txBox="1"/>
          <p:nvPr/>
        </p:nvSpPr>
        <p:spPr bwMode="auto">
          <a:xfrm>
            <a:off x="304800" y="3904570"/>
            <a:ext cx="8154171" cy="2462213"/>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2388" lvl="2" indent="3175">
              <a:defRPr/>
            </a:pPr>
            <a:r>
              <a:rPr lang="en-US" altLang="en-US" sz="2200" dirty="0" smtClean="0">
                <a:latin typeface="Arial" panose="020B0604020202020204" pitchFamily="34" charset="0"/>
                <a:cs typeface="Arial" panose="020B0604020202020204" pitchFamily="34" charset="0"/>
              </a:rPr>
              <a:t>The discrepancy report listed the last certification as 3/1/2022 with $0 income, annual discrepancy $5143, and last quarter annualized $7972. POI was 12/1/2020 - 11/30/2021. </a:t>
            </a:r>
          </a:p>
          <a:p>
            <a:pPr marL="52388" lvl="2" indent="3175">
              <a:defRPr/>
            </a:pPr>
            <a:r>
              <a:rPr lang="en-US" altLang="en-US" sz="2200" b="1" dirty="0" smtClean="0">
                <a:latin typeface="Arial" panose="020B0604020202020204" pitchFamily="34" charset="0"/>
                <a:cs typeface="Arial" panose="020B0604020202020204" pitchFamily="34" charset="0"/>
              </a:rPr>
              <a:t>Looking at the income report above, can you determine why this discrepancy may have generated?</a:t>
            </a:r>
          </a:p>
          <a:p>
            <a:pPr marL="401638" lvl="2" indent="-346075">
              <a:buFont typeface="Arial" panose="020B0604020202020204" pitchFamily="34" charset="0"/>
              <a:buChar char="•"/>
              <a:defRPr/>
            </a:pPr>
            <a:r>
              <a:rPr lang="en-US" altLang="en-US" sz="2200" dirty="0" smtClean="0">
                <a:solidFill>
                  <a:srgbClr val="FF0000"/>
                </a:solidFill>
                <a:latin typeface="Arial" panose="020B0604020202020204" pitchFamily="34" charset="0"/>
                <a:cs typeface="Arial" panose="020B0604020202020204" pitchFamily="34" charset="0"/>
              </a:rPr>
              <a:t>EIV </a:t>
            </a:r>
            <a:r>
              <a:rPr lang="en-US" altLang="en-US" sz="2200" dirty="0">
                <a:solidFill>
                  <a:srgbClr val="FF0000"/>
                </a:solidFill>
                <a:latin typeface="Arial" panose="020B0604020202020204" pitchFamily="34" charset="0"/>
                <a:cs typeface="Arial" panose="020B0604020202020204" pitchFamily="34" charset="0"/>
              </a:rPr>
              <a:t>is showing a break in income from Papa Johns from some time in Q1 2022 with no wages reported in Q2 2022.   </a:t>
            </a:r>
          </a:p>
        </p:txBody>
      </p:sp>
      <p:sp>
        <p:nvSpPr>
          <p:cNvPr id="6" name="TextBox 5"/>
          <p:cNvSpPr txBox="1"/>
          <p:nvPr/>
        </p:nvSpPr>
        <p:spPr bwMode="auto">
          <a:xfrm>
            <a:off x="6279916" y="1143000"/>
            <a:ext cx="2197936" cy="2462213"/>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200" dirty="0" smtClean="0">
                <a:latin typeface="Arial" panose="020B0604020202020204" pitchFamily="34" charset="0"/>
                <a:cs typeface="Arial" panose="020B0604020202020204" pitchFamily="34" charset="0"/>
              </a:rPr>
              <a:t>Scenario: This income report was run during 3/1/2023 AR processing and a discrepancy was generated</a:t>
            </a:r>
          </a:p>
        </p:txBody>
      </p:sp>
    </p:spTree>
    <p:extLst>
      <p:ext uri="{BB962C8B-B14F-4D97-AF65-F5344CB8AC3E}">
        <p14:creationId xmlns:p14="http://schemas.microsoft.com/office/powerpoint/2010/main" val="172246902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Connecting the Dots Between Income Report and Income </a:t>
            </a:r>
            <a:r>
              <a:rPr lang="en-US" b="1" dirty="0">
                <a:solidFill>
                  <a:srgbClr val="0070C0"/>
                </a:solidFill>
                <a:latin typeface="Arial" panose="020B0604020202020204" pitchFamily="34" charset="0"/>
                <a:cs typeface="Arial" panose="020B0604020202020204" pitchFamily="34" charset="0"/>
              </a:rPr>
              <a:t>Discrepancy Report</a:t>
            </a:r>
            <a:endParaRPr lang="en-US" dirty="0">
              <a:solidFill>
                <a:srgbClr val="00B0F0"/>
              </a:solidFill>
            </a:endParaRPr>
          </a:p>
        </p:txBody>
      </p:sp>
      <p:sp>
        <p:nvSpPr>
          <p:cNvPr id="6" name="TextBox 5"/>
          <p:cNvSpPr txBox="1"/>
          <p:nvPr/>
        </p:nvSpPr>
        <p:spPr bwMode="auto">
          <a:xfrm>
            <a:off x="304800" y="1341438"/>
            <a:ext cx="8191891" cy="415498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2">
              <a:defRPr/>
            </a:pPr>
            <a:r>
              <a:rPr lang="en-US" altLang="en-US" sz="2400" b="1" dirty="0">
                <a:latin typeface="Arial" panose="020B0604020202020204" pitchFamily="34" charset="0"/>
                <a:cs typeface="Arial" panose="020B0604020202020204" pitchFamily="34" charset="0"/>
              </a:rPr>
              <a:t>What would you expect to see in the </a:t>
            </a:r>
            <a:r>
              <a:rPr lang="en-US" altLang="en-US" sz="2400" b="1" dirty="0" smtClean="0">
                <a:latin typeface="Arial" panose="020B0604020202020204" pitchFamily="34" charset="0"/>
                <a:cs typeface="Arial" panose="020B0604020202020204" pitchFamily="34" charset="0"/>
              </a:rPr>
              <a:t>file?</a:t>
            </a:r>
            <a:endParaRPr lang="en-US" altLang="en-US" sz="2400" b="1" dirty="0">
              <a:latin typeface="Arial" panose="020B0604020202020204" pitchFamily="34" charset="0"/>
              <a:cs typeface="Arial" panose="020B0604020202020204" pitchFamily="34" charset="0"/>
            </a:endParaRP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Verification at 3/1/2022 AR or some time in Q1 2022 showing date employment ended</a:t>
            </a: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Verification for Papa Johns start date and wages earned</a:t>
            </a: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IR with effective date corresponding to around the time the income started (EIV shows hire date of 4/1/2021 which is after the 2021 AR, and the increase was increase more than $200 a month).</a:t>
            </a:r>
          </a:p>
          <a:p>
            <a:pPr marL="55563" lvl="2">
              <a:defRPr/>
            </a:pPr>
            <a:r>
              <a:rPr lang="en-US" altLang="en-US" sz="2400" b="1" dirty="0" smtClean="0">
                <a:latin typeface="Arial" panose="020B0604020202020204" pitchFamily="34" charset="0"/>
                <a:cs typeface="Arial" panose="020B0604020202020204" pitchFamily="34" charset="0"/>
              </a:rPr>
              <a:t>What </a:t>
            </a:r>
            <a:r>
              <a:rPr lang="en-US" altLang="en-US" sz="2400" b="1" dirty="0">
                <a:latin typeface="Arial" panose="020B0604020202020204" pitchFamily="34" charset="0"/>
                <a:cs typeface="Arial" panose="020B0604020202020204" pitchFamily="34" charset="0"/>
              </a:rPr>
              <a:t>should the note be on the discrepancy </a:t>
            </a:r>
            <a:r>
              <a:rPr lang="en-US" altLang="en-US" sz="2400" b="1" dirty="0" smtClean="0">
                <a:latin typeface="Arial" panose="020B0604020202020204" pitchFamily="34" charset="0"/>
                <a:cs typeface="Arial" panose="020B0604020202020204" pitchFamily="34" charset="0"/>
              </a:rPr>
              <a:t>report?</a:t>
            </a:r>
            <a:endParaRPr lang="en-US" altLang="en-US" sz="2400" dirty="0" smtClean="0">
              <a:solidFill>
                <a:srgbClr val="FF0000"/>
              </a:solidFill>
              <a:latin typeface="Arial" panose="020B0604020202020204" pitchFamily="34" charset="0"/>
              <a:cs typeface="Arial" panose="020B0604020202020204" pitchFamily="34" charset="0"/>
            </a:endParaRP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Notes should be something like: </a:t>
            </a:r>
            <a:r>
              <a:rPr lang="en-US" altLang="en-US" sz="2400" dirty="0" smtClean="0">
                <a:solidFill>
                  <a:srgbClr val="FF0000"/>
                </a:solidFill>
                <a:latin typeface="Bradley Hand ITC" panose="03070402050302030203" pitchFamily="66" charset="0"/>
                <a:cs typeface="Arial" panose="020B0604020202020204" pitchFamily="34" charset="0"/>
              </a:rPr>
              <a:t>Tenant quit just prior to AR, verification obtained during last AR</a:t>
            </a:r>
            <a:r>
              <a:rPr lang="en-US" altLang="en-US" sz="2000" dirty="0" smtClean="0">
                <a:solidFill>
                  <a:srgbClr val="FF0000"/>
                </a:solidFill>
                <a:latin typeface="Bradley Hand ITC" panose="03070402050302030203" pitchFamily="66" charset="0"/>
                <a:cs typeface="Arial" panose="020B0604020202020204" pitchFamily="34" charset="0"/>
              </a:rPr>
              <a:t>.</a:t>
            </a:r>
            <a:endParaRPr lang="en-US" altLang="en-US" sz="2000" dirty="0">
              <a:solidFill>
                <a:srgbClr val="FF0000"/>
              </a:solidFill>
              <a:latin typeface="Bradley Hand ITC" panose="03070402050302030203" pitchFamily="66" charset="0"/>
              <a:cs typeface="Arial" panose="020B0604020202020204" pitchFamily="34" charset="0"/>
            </a:endParaRPr>
          </a:p>
        </p:txBody>
      </p:sp>
      <p:sp>
        <p:nvSpPr>
          <p:cNvPr id="3" name="TextBox 2"/>
          <p:cNvSpPr txBox="1"/>
          <p:nvPr/>
        </p:nvSpPr>
        <p:spPr bwMode="auto">
          <a:xfrm>
            <a:off x="335280" y="5715000"/>
            <a:ext cx="6903720" cy="954107"/>
          </a:xfrm>
          <a:prstGeom prst="rect">
            <a:avLst/>
          </a:prstGeom>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spAutoFit/>
          </a:bodyPr>
          <a:lstStyle/>
          <a:p>
            <a:r>
              <a:rPr lang="en-US" sz="2800" b="1" dirty="0" smtClean="0">
                <a:latin typeface="Arial" panose="020B0604020202020204" pitchFamily="34" charset="0"/>
                <a:cs typeface="Arial" panose="020B0604020202020204" pitchFamily="34" charset="0"/>
              </a:rPr>
              <a:t>Bonus Question:  What determines the effective date of the IR?</a:t>
            </a:r>
          </a:p>
        </p:txBody>
      </p:sp>
    </p:spTree>
    <p:extLst>
      <p:ext uri="{BB962C8B-B14F-4D97-AF65-F5344CB8AC3E}">
        <p14:creationId xmlns:p14="http://schemas.microsoft.com/office/powerpoint/2010/main" val="271476849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Taking it a Step Further with the Income Report</a:t>
            </a:r>
            <a:endParaRPr lang="en-US" dirty="0">
              <a:solidFill>
                <a:srgbClr val="00B0F0"/>
              </a:solidFill>
            </a:endParaRPr>
          </a:p>
        </p:txBody>
      </p:sp>
      <p:sp>
        <p:nvSpPr>
          <p:cNvPr id="6" name="TextBox 5"/>
          <p:cNvSpPr txBox="1"/>
          <p:nvPr/>
        </p:nvSpPr>
        <p:spPr bwMode="auto">
          <a:xfrm>
            <a:off x="228600" y="1066800"/>
            <a:ext cx="8191891" cy="526297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2">
              <a:defRPr/>
            </a:pPr>
            <a:r>
              <a:rPr lang="en-US" altLang="en-US" sz="2400" dirty="0" smtClean="0">
                <a:latin typeface="Arial" panose="020B0604020202020204" pitchFamily="34" charset="0"/>
                <a:cs typeface="Arial" panose="020B0604020202020204" pitchFamily="34" charset="0"/>
              </a:rPr>
              <a:t>In this scenario we determined the income discrepancy was a false positive, but is that it?  </a:t>
            </a:r>
            <a:r>
              <a:rPr lang="en-US" altLang="en-US" sz="2400" u="sng" dirty="0" smtClean="0">
                <a:latin typeface="Arial" panose="020B0604020202020204" pitchFamily="34" charset="0"/>
                <a:cs typeface="Arial" panose="020B0604020202020204" pitchFamily="34" charset="0"/>
              </a:rPr>
              <a:t>Remember it is not just about the income discrepancy report and the last certification, additional discrepancies may be present if income on the Income Report does not match the 50059s and tenant reported information in the file</a:t>
            </a:r>
            <a:r>
              <a:rPr lang="en-US" altLang="en-US" sz="2400" dirty="0" smtClean="0">
                <a:latin typeface="Arial" panose="020B0604020202020204" pitchFamily="34" charset="0"/>
                <a:cs typeface="Arial" panose="020B0604020202020204" pitchFamily="34" charset="0"/>
              </a:rPr>
              <a:t>.  </a:t>
            </a:r>
          </a:p>
          <a:p>
            <a:pPr marL="55563" lvl="2">
              <a:defRPr/>
            </a:pPr>
            <a:r>
              <a:rPr lang="en-US" altLang="en-US" sz="2400" b="1" dirty="0" smtClean="0">
                <a:latin typeface="Arial" panose="020B0604020202020204" pitchFamily="34" charset="0"/>
                <a:cs typeface="Arial" panose="020B0604020202020204" pitchFamily="34" charset="0"/>
              </a:rPr>
              <a:t>So, what if there was no IR in the file corresponding to the job start date, what then?</a:t>
            </a: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This is now unreported income, so verification for Papa Johns start date and wages earned must be obtained </a:t>
            </a: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IR with effective date retroactive to the 1</a:t>
            </a:r>
            <a:r>
              <a:rPr lang="en-US" altLang="en-US" sz="2400" baseline="30000" dirty="0" smtClean="0">
                <a:solidFill>
                  <a:srgbClr val="FF0000"/>
                </a:solidFill>
                <a:latin typeface="Arial" panose="020B0604020202020204" pitchFamily="34" charset="0"/>
                <a:cs typeface="Arial" panose="020B0604020202020204" pitchFamily="34" charset="0"/>
              </a:rPr>
              <a:t>st</a:t>
            </a:r>
            <a:r>
              <a:rPr lang="en-US" altLang="en-US" sz="2400" dirty="0" smtClean="0">
                <a:solidFill>
                  <a:srgbClr val="FF0000"/>
                </a:solidFill>
                <a:latin typeface="Arial" panose="020B0604020202020204" pitchFamily="34" charset="0"/>
                <a:cs typeface="Arial" panose="020B0604020202020204" pitchFamily="34" charset="0"/>
              </a:rPr>
              <a:t> of the month after the job began must be processed, and possibly an IR to remove the wages. </a:t>
            </a:r>
          </a:p>
          <a:p>
            <a:pPr marL="401638" lvl="2" indent="-346075">
              <a:buFont typeface="Arial" panose="020B0604020202020204" pitchFamily="34" charset="0"/>
              <a:buChar char="•"/>
              <a:defRPr/>
            </a:pPr>
            <a:r>
              <a:rPr lang="en-US" altLang="en-US" sz="2400" dirty="0" smtClean="0">
                <a:solidFill>
                  <a:srgbClr val="FF0000"/>
                </a:solidFill>
                <a:latin typeface="Arial" panose="020B0604020202020204" pitchFamily="34" charset="0"/>
                <a:cs typeface="Arial" panose="020B0604020202020204" pitchFamily="34" charset="0"/>
              </a:rPr>
              <a:t>Repayment agreement executed with the tenant</a:t>
            </a:r>
          </a:p>
        </p:txBody>
      </p:sp>
    </p:spTree>
    <p:extLst>
      <p:ext uri="{BB962C8B-B14F-4D97-AF65-F5344CB8AC3E}">
        <p14:creationId xmlns:p14="http://schemas.microsoft.com/office/powerpoint/2010/main" val="393129585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Connecting the Dots Between Income Report and Income </a:t>
            </a:r>
            <a:r>
              <a:rPr lang="en-US" b="1" dirty="0">
                <a:solidFill>
                  <a:srgbClr val="0070C0"/>
                </a:solidFill>
                <a:latin typeface="Arial" panose="020B0604020202020204" pitchFamily="34" charset="0"/>
                <a:cs typeface="Arial" panose="020B0604020202020204" pitchFamily="34" charset="0"/>
              </a:rPr>
              <a:t>Discrepancy Report</a:t>
            </a:r>
            <a:endParaRPr lang="en-US" dirty="0">
              <a:solidFill>
                <a:srgbClr val="00B0F0"/>
              </a:solidFill>
            </a:endParaRPr>
          </a:p>
        </p:txBody>
      </p:sp>
      <p:pic>
        <p:nvPicPr>
          <p:cNvPr id="2" name="Picture 1"/>
          <p:cNvPicPr>
            <a:picLocks noChangeAspect="1"/>
          </p:cNvPicPr>
          <p:nvPr/>
        </p:nvPicPr>
        <p:blipFill rotWithShape="1">
          <a:blip r:embed="rId2"/>
          <a:srcRect r="43305"/>
          <a:stretch/>
        </p:blipFill>
        <p:spPr>
          <a:xfrm>
            <a:off x="190109" y="1154830"/>
            <a:ext cx="5846737" cy="2681560"/>
          </a:xfrm>
          <a:prstGeom prst="rect">
            <a:avLst/>
          </a:prstGeom>
        </p:spPr>
      </p:pic>
      <p:sp>
        <p:nvSpPr>
          <p:cNvPr id="5" name="TextBox 4"/>
          <p:cNvSpPr txBox="1"/>
          <p:nvPr/>
        </p:nvSpPr>
        <p:spPr bwMode="auto">
          <a:xfrm>
            <a:off x="190109" y="3790850"/>
            <a:ext cx="7924800" cy="2954655"/>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2388" lvl="2" indent="3175">
              <a:defRPr/>
            </a:pPr>
            <a:r>
              <a:rPr lang="en-US" altLang="en-US" sz="2000" dirty="0">
                <a:latin typeface="Arial" panose="020B0604020202020204" pitchFamily="34" charset="0"/>
                <a:cs typeface="Arial" panose="020B0604020202020204" pitchFamily="34" charset="0"/>
              </a:rPr>
              <a:t>The discrepancy report listed the last certification as </a:t>
            </a:r>
            <a:r>
              <a:rPr lang="en-US" altLang="en-US" sz="2000" dirty="0" smtClean="0">
                <a:latin typeface="Arial" panose="020B0604020202020204" pitchFamily="34" charset="0"/>
                <a:cs typeface="Arial" panose="020B0604020202020204" pitchFamily="34" charset="0"/>
              </a:rPr>
              <a:t>10/1/2021 </a:t>
            </a:r>
            <a:r>
              <a:rPr lang="en-US" altLang="en-US" sz="2000" dirty="0">
                <a:latin typeface="Arial" panose="020B0604020202020204" pitchFamily="34" charset="0"/>
                <a:cs typeface="Arial" panose="020B0604020202020204" pitchFamily="34" charset="0"/>
              </a:rPr>
              <a:t>with $0 income, annual discrepancy </a:t>
            </a:r>
            <a:r>
              <a:rPr lang="en-US" altLang="en-US" sz="2000" dirty="0" smtClean="0">
                <a:latin typeface="Arial" panose="020B0604020202020204" pitchFamily="34" charset="0"/>
                <a:cs typeface="Arial" panose="020B0604020202020204" pitchFamily="34" charset="0"/>
              </a:rPr>
              <a:t>$1536, </a:t>
            </a:r>
            <a:r>
              <a:rPr lang="en-US" altLang="en-US" sz="2000" dirty="0">
                <a:latin typeface="Arial" panose="020B0604020202020204" pitchFamily="34" charset="0"/>
                <a:cs typeface="Arial" panose="020B0604020202020204" pitchFamily="34" charset="0"/>
              </a:rPr>
              <a:t>and last quarter annualized </a:t>
            </a:r>
            <a:r>
              <a:rPr lang="en-US" altLang="en-US" sz="2000" dirty="0" smtClean="0">
                <a:latin typeface="Arial" panose="020B0604020202020204" pitchFamily="34" charset="0"/>
                <a:cs typeface="Arial" panose="020B0604020202020204" pitchFamily="34" charset="0"/>
              </a:rPr>
              <a:t>$6144. </a:t>
            </a:r>
            <a:r>
              <a:rPr lang="en-US" altLang="en-US" sz="2000" dirty="0">
                <a:latin typeface="Arial" panose="020B0604020202020204" pitchFamily="34" charset="0"/>
                <a:cs typeface="Arial" panose="020B0604020202020204" pitchFamily="34" charset="0"/>
              </a:rPr>
              <a:t>POI was 7</a:t>
            </a:r>
            <a:r>
              <a:rPr lang="en-US" altLang="en-US" sz="2000" dirty="0" smtClean="0">
                <a:latin typeface="Arial" panose="020B0604020202020204" pitchFamily="34" charset="0"/>
                <a:cs typeface="Arial" panose="020B0604020202020204" pitchFamily="34" charset="0"/>
              </a:rPr>
              <a:t>/1/2020 </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8/31/2021</a:t>
            </a:r>
            <a:r>
              <a:rPr lang="en-US" altLang="en-US" sz="2000" dirty="0">
                <a:latin typeface="Arial" panose="020B0604020202020204" pitchFamily="34" charset="0"/>
                <a:cs typeface="Arial" panose="020B0604020202020204" pitchFamily="34" charset="0"/>
              </a:rPr>
              <a:t>. </a:t>
            </a:r>
          </a:p>
          <a:p>
            <a:pPr marL="398463" lvl="2" indent="-342900">
              <a:buFont typeface="Arial" panose="020B0604020202020204" pitchFamily="34" charset="0"/>
              <a:buChar char="•"/>
              <a:defRPr/>
            </a:pPr>
            <a:r>
              <a:rPr lang="en-US" altLang="en-US" sz="2000" dirty="0" smtClean="0">
                <a:solidFill>
                  <a:srgbClr val="FF0000"/>
                </a:solidFill>
                <a:latin typeface="Arial" panose="020B0604020202020204" pitchFamily="34" charset="0"/>
                <a:cs typeface="Arial" panose="020B0604020202020204" pitchFamily="34" charset="0"/>
              </a:rPr>
              <a:t>EIV Income report is showing unreported income from the time of that 10/1/2021 AR, notice needs to be sent, verifications obtained, corrections and any necessary IRs processed, and Repayment agreement done. </a:t>
            </a:r>
          </a:p>
          <a:p>
            <a:pPr marL="398463" lvl="2" indent="-342900">
              <a:buFont typeface="Arial" panose="020B0604020202020204" pitchFamily="34" charset="0"/>
              <a:buChar char="•"/>
              <a:defRPr/>
            </a:pPr>
            <a:r>
              <a:rPr lang="en-US" altLang="en-US" sz="2000" dirty="0" smtClean="0">
                <a:solidFill>
                  <a:srgbClr val="FF0000"/>
                </a:solidFill>
                <a:latin typeface="Arial" panose="020B0604020202020204" pitchFamily="34" charset="0"/>
                <a:cs typeface="Arial" panose="020B0604020202020204" pitchFamily="34" charset="0"/>
              </a:rPr>
              <a:t>Note would be something like:  </a:t>
            </a:r>
            <a:r>
              <a:rPr lang="en-US" altLang="en-US" sz="2000" dirty="0" smtClean="0">
                <a:solidFill>
                  <a:srgbClr val="FF0000"/>
                </a:solidFill>
                <a:latin typeface="Bradley Hand ITC" panose="03070402050302030203" pitchFamily="66" charset="0"/>
                <a:cs typeface="Arial" panose="020B0604020202020204" pitchFamily="34" charset="0"/>
              </a:rPr>
              <a:t>Tenant did not report new job at last AR.  Verifications and corrections have been done. </a:t>
            </a:r>
          </a:p>
        </p:txBody>
      </p:sp>
      <p:sp>
        <p:nvSpPr>
          <p:cNvPr id="6" name="TextBox 5"/>
          <p:cNvSpPr txBox="1"/>
          <p:nvPr/>
        </p:nvSpPr>
        <p:spPr bwMode="auto">
          <a:xfrm>
            <a:off x="5791200" y="1154830"/>
            <a:ext cx="2554146" cy="2462213"/>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r>
              <a:rPr lang="en-US" altLang="en-US" sz="2200" dirty="0" smtClean="0">
                <a:latin typeface="Arial" panose="020B0604020202020204" pitchFamily="34" charset="0"/>
                <a:cs typeface="Arial" panose="020B0604020202020204" pitchFamily="34" charset="0"/>
              </a:rPr>
              <a:t>New Scenario: This income report was run during 10/1/2022 AR processing and a discrepancy was generated</a:t>
            </a:r>
          </a:p>
        </p:txBody>
      </p:sp>
    </p:spTree>
    <p:extLst>
      <p:ext uri="{BB962C8B-B14F-4D97-AF65-F5344CB8AC3E}">
        <p14:creationId xmlns:p14="http://schemas.microsoft.com/office/powerpoint/2010/main" val="256534890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341438"/>
            <a:ext cx="8154171" cy="458587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00062" lvl="1">
              <a:defRPr/>
            </a:pPr>
            <a:r>
              <a:rPr lang="en-US" sz="2400" dirty="0" smtClean="0">
                <a:latin typeface="Arial" charset="0"/>
                <a:cs typeface="Arial" charset="0"/>
              </a:rPr>
              <a:t>After reviewing the Income Discrepancy and Income Reports: </a:t>
            </a:r>
          </a:p>
          <a:p>
            <a:pPr marL="914400" lvl="1" indent="-414338">
              <a:buFont typeface="Arial" panose="020B0604020202020204" pitchFamily="34" charset="0"/>
              <a:buChar char="•"/>
              <a:defRPr/>
            </a:pPr>
            <a:r>
              <a:rPr lang="en-US" sz="2400" dirty="0" smtClean="0">
                <a:latin typeface="Arial" charset="0"/>
                <a:cs typeface="Arial" charset="0"/>
              </a:rPr>
              <a:t>Review </a:t>
            </a:r>
            <a:r>
              <a:rPr lang="en-US" sz="2400" dirty="0">
                <a:latin typeface="Arial" charset="0"/>
                <a:cs typeface="Arial" charset="0"/>
              </a:rPr>
              <a:t>the tenant file documentation</a:t>
            </a:r>
          </a:p>
          <a:p>
            <a:pPr lvl="3" indent="-414338">
              <a:buFont typeface="Arial" panose="020B0604020202020204" pitchFamily="34" charset="0"/>
              <a:buChar char="•"/>
              <a:defRPr/>
            </a:pPr>
            <a:r>
              <a:rPr lang="en-US" sz="2200" dirty="0">
                <a:latin typeface="Arial" charset="0"/>
                <a:cs typeface="Arial" charset="0"/>
              </a:rPr>
              <a:t>The 50059 for which the Income Discrepancy Report was generated</a:t>
            </a:r>
          </a:p>
          <a:p>
            <a:pPr lvl="3" indent="-414338">
              <a:buFont typeface="Arial" panose="020B0604020202020204" pitchFamily="34" charset="0"/>
              <a:buChar char="•"/>
              <a:defRPr/>
            </a:pPr>
            <a:r>
              <a:rPr lang="en-US" sz="2200" dirty="0">
                <a:latin typeface="Arial" charset="0"/>
                <a:cs typeface="Arial" charset="0"/>
              </a:rPr>
              <a:t>Tenant reported information for that certification</a:t>
            </a:r>
          </a:p>
          <a:p>
            <a:pPr lvl="3" indent="-414338">
              <a:buFont typeface="Arial" panose="020B0604020202020204" pitchFamily="34" charset="0"/>
              <a:buChar char="•"/>
              <a:defRPr/>
            </a:pPr>
            <a:r>
              <a:rPr lang="en-US" sz="2200" dirty="0">
                <a:latin typeface="Arial" charset="0"/>
                <a:cs typeface="Arial" charset="0"/>
              </a:rPr>
              <a:t>Income verifications for that certification</a:t>
            </a:r>
          </a:p>
          <a:p>
            <a:pPr lvl="3" indent="-414338">
              <a:buFont typeface="Arial" panose="020B0604020202020204" pitchFamily="34" charset="0"/>
              <a:buChar char="•"/>
              <a:defRPr/>
            </a:pPr>
            <a:r>
              <a:rPr lang="en-US" sz="2200" dirty="0">
                <a:latin typeface="Arial" charset="0"/>
                <a:cs typeface="Arial" charset="0"/>
              </a:rPr>
              <a:t>If necessary, 50059s and income verifications for prior certifications as well (up to 5 years)</a:t>
            </a:r>
          </a:p>
          <a:p>
            <a:pPr lvl="3" indent="-414338">
              <a:buFont typeface="Arial" panose="020B0604020202020204" pitchFamily="34" charset="0"/>
              <a:buChar char="•"/>
              <a:defRPr/>
            </a:pPr>
            <a:r>
              <a:rPr lang="en-US" sz="2200" dirty="0">
                <a:latin typeface="Arial" charset="0"/>
                <a:cs typeface="Arial" charset="0"/>
              </a:rPr>
              <a:t>Look at the 50059 and compare it to the information reported by the tenant, verifications in the file, and the information on the Income Discrepancy Report and Income </a:t>
            </a:r>
            <a:r>
              <a:rPr lang="en-US" sz="2200" dirty="0" smtClean="0">
                <a:latin typeface="Arial" charset="0"/>
                <a:cs typeface="Arial" charset="0"/>
              </a:rPr>
              <a:t>Report</a:t>
            </a:r>
            <a:endParaRPr lang="en-US" sz="22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1565519312"/>
      </p:ext>
    </p:extLst>
  </p:cSld>
  <p:clrMapOvr>
    <a:masterClrMapping/>
  </p:clrMapOvr>
  <p:transition spd="slow">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18576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920750" lvl="1" indent="-457200">
              <a:buFont typeface="Arial" panose="020B0604020202020204" pitchFamily="34" charset="0"/>
              <a:buChar char="•"/>
              <a:defRPr/>
            </a:pPr>
            <a:r>
              <a:rPr lang="en-US" sz="2200" dirty="0">
                <a:latin typeface="Arial" charset="0"/>
                <a:cs typeface="Arial" charset="0"/>
              </a:rPr>
              <a:t>Make sure there were no errors in calculation of the income or other incorrect data on the 50059 that is causing EIV to generate the discrepancy </a:t>
            </a:r>
          </a:p>
          <a:p>
            <a:pPr marL="1368425" lvl="2" indent="-457200">
              <a:buFont typeface="Arial" panose="020B0604020202020204" pitchFamily="34" charset="0"/>
              <a:buChar char="•"/>
              <a:defRPr/>
            </a:pPr>
            <a:r>
              <a:rPr lang="en-US" sz="2200" b="1" dirty="0">
                <a:latin typeface="Arial" charset="0"/>
                <a:cs typeface="Arial" charset="0"/>
              </a:rPr>
              <a:t>What are examples of errors on the 50059 that could cause EIV to generate an income discrepancy?</a:t>
            </a:r>
          </a:p>
          <a:p>
            <a:pPr marL="1825625" lvl="4" indent="-457200">
              <a:buFont typeface="Arial" panose="020B0604020202020204" pitchFamily="34" charset="0"/>
              <a:buChar char="•"/>
              <a:defRPr/>
            </a:pPr>
            <a:r>
              <a:rPr lang="en-US" sz="2200" dirty="0">
                <a:solidFill>
                  <a:srgbClr val="FF0000"/>
                </a:solidFill>
                <a:latin typeface="Arial" charset="0"/>
                <a:cs typeface="Arial" charset="0"/>
              </a:rPr>
              <a:t>Income amount incorrect</a:t>
            </a:r>
          </a:p>
          <a:p>
            <a:pPr marL="1825625" lvl="4" indent="-457200">
              <a:buFont typeface="Arial" panose="020B0604020202020204" pitchFamily="34" charset="0"/>
              <a:buChar char="•"/>
              <a:defRPr/>
            </a:pPr>
            <a:r>
              <a:rPr lang="en-US" sz="2200" dirty="0">
                <a:solidFill>
                  <a:srgbClr val="FF0000"/>
                </a:solidFill>
                <a:latin typeface="Arial" charset="0"/>
                <a:cs typeface="Arial" charset="0"/>
              </a:rPr>
              <a:t>Income type miscoded</a:t>
            </a:r>
          </a:p>
          <a:p>
            <a:pPr marL="914400" lvl="1" indent="-393700">
              <a:buFont typeface="Arial" panose="020B0604020202020204" pitchFamily="34" charset="0"/>
              <a:buChar char="•"/>
              <a:defRPr/>
            </a:pPr>
            <a:r>
              <a:rPr lang="en-US" sz="2200" dirty="0">
                <a:latin typeface="Arial" charset="0"/>
                <a:cs typeface="Arial" charset="0"/>
              </a:rPr>
              <a:t>Make sure all tenant reported information was verified</a:t>
            </a:r>
          </a:p>
          <a:p>
            <a:pPr marL="914400" lvl="1" indent="-393700">
              <a:buFont typeface="Arial" panose="020B0604020202020204" pitchFamily="34" charset="0"/>
              <a:buChar char="•"/>
              <a:defRPr/>
            </a:pPr>
            <a:r>
              <a:rPr lang="en-US" sz="2200" dirty="0">
                <a:latin typeface="Arial" charset="0"/>
                <a:cs typeface="Arial" charset="0"/>
              </a:rPr>
              <a:t>Make sure all verified information was included on the 50059</a:t>
            </a: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344309234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Important Tidbits to Remember </a:t>
            </a:r>
            <a:endParaRPr lang="en-US" dirty="0">
              <a:solidFill>
                <a:srgbClr val="00B0F0"/>
              </a:solidFill>
            </a:endParaRPr>
          </a:p>
        </p:txBody>
      </p:sp>
      <p:sp>
        <p:nvSpPr>
          <p:cNvPr id="37" name="TextBox 36"/>
          <p:cNvSpPr txBox="1"/>
          <p:nvPr/>
        </p:nvSpPr>
        <p:spPr bwMode="auto">
          <a:xfrm>
            <a:off x="443866" y="990600"/>
            <a:ext cx="8054475" cy="5139869"/>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r>
              <a:rPr lang="en-US" sz="2400" b="1" dirty="0" smtClean="0">
                <a:latin typeface="Arial" charset="0"/>
                <a:cs typeface="Arial" charset="0"/>
              </a:rPr>
              <a:t>Correct failed verifications and </a:t>
            </a:r>
          </a:p>
          <a:p>
            <a:pPr marL="60325" lvl="1">
              <a:defRPr/>
            </a:pPr>
            <a:r>
              <a:rPr lang="en-US" sz="2400" b="1" dirty="0" smtClean="0">
                <a:latin typeface="Arial" charset="0"/>
                <a:cs typeface="Arial" charset="0"/>
              </a:rPr>
              <a:t>statuses: </a:t>
            </a:r>
          </a:p>
          <a:p>
            <a:pPr marL="403225" lvl="1" indent="-342900">
              <a:buFont typeface="Arial" panose="020B0604020202020204" pitchFamily="34" charset="0"/>
              <a:buChar char="•"/>
              <a:defRPr/>
            </a:pPr>
            <a:r>
              <a:rPr lang="en-US" sz="2200" dirty="0" smtClean="0">
                <a:latin typeface="Arial" charset="0"/>
                <a:cs typeface="Arial" charset="0"/>
              </a:rPr>
              <a:t>There will be no income information in EIV for a tenant or specific member of the household if the following are unresolved: </a:t>
            </a:r>
          </a:p>
          <a:p>
            <a:pPr marL="914400" lvl="1" indent="-457200">
              <a:buFont typeface="Wingdings" panose="05000000000000000000" pitchFamily="2" charset="2"/>
              <a:buChar char="Ø"/>
              <a:defRPr/>
            </a:pPr>
            <a:r>
              <a:rPr lang="en-US" sz="2200" dirty="0" smtClean="0">
                <a:latin typeface="Arial" charset="0"/>
                <a:cs typeface="Arial" charset="0"/>
              </a:rPr>
              <a:t>Failed Pre-Screening Report Discrepancies</a:t>
            </a:r>
          </a:p>
          <a:p>
            <a:pPr marL="914400" lvl="1" indent="-457200">
              <a:buFont typeface="Wingdings" panose="05000000000000000000" pitchFamily="2" charset="2"/>
              <a:buChar char="Ø"/>
              <a:defRPr/>
            </a:pPr>
            <a:r>
              <a:rPr lang="en-US" sz="2200" dirty="0" smtClean="0">
                <a:latin typeface="Arial" charset="0"/>
                <a:cs typeface="Arial" charset="0"/>
              </a:rPr>
              <a:t>Failed Verification Report Discrepancies </a:t>
            </a:r>
          </a:p>
          <a:p>
            <a:pPr marL="914400" lvl="1" indent="-457200">
              <a:buFont typeface="Wingdings" panose="05000000000000000000" pitchFamily="2" charset="2"/>
              <a:buChar char="Ø"/>
              <a:defRPr/>
            </a:pPr>
            <a:r>
              <a:rPr lang="en-US" sz="2200" dirty="0" smtClean="0">
                <a:latin typeface="Arial" charset="0"/>
                <a:cs typeface="Arial" charset="0"/>
              </a:rPr>
              <a:t>Failed Summary Report Status </a:t>
            </a:r>
          </a:p>
          <a:p>
            <a:pPr marL="233363" lvl="1">
              <a:defRPr/>
            </a:pPr>
            <a:endParaRPr lang="en-US" sz="1200" dirty="0">
              <a:latin typeface="Arial" charset="0"/>
              <a:cs typeface="Arial" charset="0"/>
            </a:endParaRPr>
          </a:p>
          <a:p>
            <a:pPr marL="60325" lvl="1">
              <a:defRPr/>
            </a:pPr>
            <a:r>
              <a:rPr lang="en-US" sz="2400" b="1" dirty="0">
                <a:latin typeface="Arial" charset="0"/>
                <a:cs typeface="Arial" charset="0"/>
              </a:rPr>
              <a:t>Follow up on </a:t>
            </a:r>
            <a:r>
              <a:rPr lang="en-US" sz="2400" b="1" dirty="0" smtClean="0">
                <a:latin typeface="Arial" charset="0"/>
                <a:cs typeface="Arial" charset="0"/>
              </a:rPr>
              <a:t>and make corrections for all tenants listed on </a:t>
            </a:r>
            <a:r>
              <a:rPr lang="en-US" sz="2400" b="1" dirty="0">
                <a:latin typeface="Arial" charset="0"/>
                <a:cs typeface="Arial" charset="0"/>
              </a:rPr>
              <a:t>the New Hire Report in </a:t>
            </a:r>
            <a:r>
              <a:rPr lang="en-US" sz="2400" b="1" dirty="0" smtClean="0">
                <a:latin typeface="Arial" charset="0"/>
                <a:cs typeface="Arial" charset="0"/>
              </a:rPr>
              <a:t>EIV.  </a:t>
            </a:r>
          </a:p>
          <a:p>
            <a:pPr marL="403225" lvl="1" indent="-342900">
              <a:buFont typeface="Arial" panose="020B0604020202020204" pitchFamily="34" charset="0"/>
              <a:buChar char="•"/>
              <a:defRPr/>
            </a:pPr>
            <a:r>
              <a:rPr lang="en-US" sz="2200" dirty="0" smtClean="0">
                <a:latin typeface="Arial" charset="0"/>
                <a:cs typeface="Arial" charset="0"/>
              </a:rPr>
              <a:t>Why </a:t>
            </a:r>
            <a:r>
              <a:rPr lang="en-US" sz="2200" dirty="0">
                <a:latin typeface="Arial" charset="0"/>
                <a:cs typeface="Arial" charset="0"/>
              </a:rPr>
              <a:t>is this important? </a:t>
            </a:r>
            <a:endParaRPr lang="en-US" sz="2200" dirty="0" smtClean="0">
              <a:latin typeface="Arial" charset="0"/>
              <a:cs typeface="Arial" charset="0"/>
            </a:endParaRPr>
          </a:p>
          <a:p>
            <a:pPr marL="800100" lvl="1" indent="-342900">
              <a:buFont typeface="Arial" panose="020B0604020202020204" pitchFamily="34" charset="0"/>
              <a:buChar char="•"/>
              <a:defRPr/>
            </a:pPr>
            <a:r>
              <a:rPr lang="en-US" sz="2200" dirty="0" smtClean="0">
                <a:solidFill>
                  <a:srgbClr val="FF0000"/>
                </a:solidFill>
                <a:latin typeface="Arial" charset="0"/>
                <a:cs typeface="Arial" charset="0"/>
              </a:rPr>
              <a:t>Unresolved </a:t>
            </a:r>
            <a:r>
              <a:rPr lang="en-US" sz="2200" dirty="0">
                <a:solidFill>
                  <a:srgbClr val="FF0000"/>
                </a:solidFill>
                <a:latin typeface="Arial" charset="0"/>
                <a:cs typeface="Arial" charset="0"/>
              </a:rPr>
              <a:t>new hires will eventually result in income discrepancies if the tenant actually starts working and makes and wages result in more than $200 as month. </a:t>
            </a:r>
            <a:endParaRPr lang="en-US" sz="2200" dirty="0">
              <a:latin typeface="Arial" charset="0"/>
              <a:cs typeface="Arial" charset="0"/>
            </a:endParaRPr>
          </a:p>
        </p:txBody>
      </p:sp>
      <p:pic>
        <p:nvPicPr>
          <p:cNvPr id="4" name="Picture 3"/>
          <p:cNvPicPr>
            <a:picLocks noChangeAspect="1"/>
          </p:cNvPicPr>
          <p:nvPr/>
        </p:nvPicPr>
        <p:blipFill>
          <a:blip r:embed="rId2"/>
          <a:stretch>
            <a:fillRect/>
          </a:stretch>
        </p:blipFill>
        <p:spPr>
          <a:xfrm>
            <a:off x="5562600" y="212216"/>
            <a:ext cx="2343012" cy="1556767"/>
          </a:xfrm>
          <a:prstGeom prst="rect">
            <a:avLst/>
          </a:prstGeom>
        </p:spPr>
      </p:pic>
    </p:spTree>
    <p:extLst>
      <p:ext uri="{BB962C8B-B14F-4D97-AF65-F5344CB8AC3E}">
        <p14:creationId xmlns:p14="http://schemas.microsoft.com/office/powerpoint/2010/main" val="142634959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600200"/>
            <a:ext cx="8154171" cy="424731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09588" lvl="1" indent="-457200">
              <a:buFont typeface="Arial" panose="020B0604020202020204" pitchFamily="34" charset="0"/>
              <a:buChar char="•"/>
              <a:defRPr/>
            </a:pPr>
            <a:r>
              <a:rPr lang="en-US" sz="2400" dirty="0">
                <a:latin typeface="Arial" charset="0"/>
                <a:cs typeface="Arial" charset="0"/>
              </a:rPr>
              <a:t>If after this review you find that you can determine the Income Discrepancy Report </a:t>
            </a:r>
            <a:r>
              <a:rPr lang="en-US" sz="2400" dirty="0" smtClean="0">
                <a:latin typeface="Arial" charset="0"/>
                <a:cs typeface="Arial" charset="0"/>
              </a:rPr>
              <a:t>lists an </a:t>
            </a:r>
            <a:r>
              <a:rPr lang="en-US" sz="2400" b="1" u="sng" dirty="0">
                <a:solidFill>
                  <a:schemeClr val="tx1"/>
                </a:solidFill>
                <a:latin typeface="Arial" charset="0"/>
                <a:cs typeface="Arial" charset="0"/>
              </a:rPr>
              <a:t>invalid discrepancy</a:t>
            </a:r>
            <a:r>
              <a:rPr lang="en-US" sz="2400" dirty="0">
                <a:latin typeface="Arial" charset="0"/>
                <a:cs typeface="Arial" charset="0"/>
              </a:rPr>
              <a:t> without further follow up: </a:t>
            </a:r>
          </a:p>
          <a:p>
            <a:pPr marL="909638" lvl="2" indent="-396875">
              <a:buFont typeface="Arial" panose="020B0604020202020204" pitchFamily="34" charset="0"/>
              <a:buChar char="•"/>
              <a:defRPr/>
            </a:pPr>
            <a:r>
              <a:rPr lang="en-US" sz="2200" dirty="0">
                <a:latin typeface="Arial" charset="0"/>
                <a:cs typeface="Arial" charset="0"/>
              </a:rPr>
              <a:t>Notate on the report why the discrepancy is invalid in detail including how you determined this and maintain any backup documentation in the file</a:t>
            </a:r>
          </a:p>
          <a:p>
            <a:pPr marL="909638" lvl="2" indent="-396875">
              <a:buFont typeface="Arial" panose="020B0604020202020204" pitchFamily="34" charset="0"/>
              <a:buChar char="•"/>
              <a:defRPr/>
            </a:pPr>
            <a:r>
              <a:rPr lang="en-US" sz="2200" b="1" dirty="0">
                <a:latin typeface="Arial" charset="0"/>
                <a:cs typeface="Arial" charset="0"/>
              </a:rPr>
              <a:t>What are some examples of when this would occur? </a:t>
            </a:r>
          </a:p>
          <a:p>
            <a:pPr marL="1257300" lvl="2" indent="-342900">
              <a:buFont typeface="Arial" panose="020B0604020202020204" pitchFamily="34" charset="0"/>
              <a:buChar char="•"/>
              <a:defRPr/>
            </a:pPr>
            <a:r>
              <a:rPr lang="en-US" sz="2200" dirty="0">
                <a:solidFill>
                  <a:srgbClr val="FF0000"/>
                </a:solidFill>
                <a:latin typeface="Arial" charset="0"/>
                <a:cs typeface="Arial" charset="0"/>
              </a:rPr>
              <a:t>Tenant lost job, became </a:t>
            </a:r>
            <a:r>
              <a:rPr lang="en-US" sz="2200" dirty="0" smtClean="0">
                <a:solidFill>
                  <a:srgbClr val="FF0000"/>
                </a:solidFill>
                <a:latin typeface="Arial" charset="0"/>
                <a:cs typeface="Arial" charset="0"/>
              </a:rPr>
              <a:t>employed, </a:t>
            </a:r>
            <a:r>
              <a:rPr lang="en-US" sz="2200" dirty="0">
                <a:solidFill>
                  <a:srgbClr val="FF0000"/>
                </a:solidFill>
                <a:latin typeface="Arial" charset="0"/>
                <a:cs typeface="Arial" charset="0"/>
              </a:rPr>
              <a:t>or had a change in hours shortly before the certification</a:t>
            </a:r>
          </a:p>
          <a:p>
            <a:pPr marL="1257300" lvl="2" indent="-342900">
              <a:buFont typeface="Arial" panose="020B0604020202020204" pitchFamily="34" charset="0"/>
              <a:buChar char="•"/>
              <a:defRPr/>
            </a:pPr>
            <a:r>
              <a:rPr lang="en-US" sz="2200" dirty="0" smtClean="0">
                <a:solidFill>
                  <a:srgbClr val="FF0000"/>
                </a:solidFill>
                <a:latin typeface="Arial" charset="0"/>
                <a:cs typeface="Arial" charset="0"/>
              </a:rPr>
              <a:t>Tenant </a:t>
            </a:r>
            <a:r>
              <a:rPr lang="en-US" sz="2200" dirty="0">
                <a:solidFill>
                  <a:srgbClr val="FF0000"/>
                </a:solidFill>
                <a:latin typeface="Arial" charset="0"/>
                <a:cs typeface="Arial" charset="0"/>
              </a:rPr>
              <a:t>social security benefits changed, started, or         stopped shortly before the certification </a:t>
            </a:r>
            <a:endParaRPr lang="en-US" sz="2200" dirty="0" smtClean="0">
              <a:solidFill>
                <a:srgbClr val="FF0000"/>
              </a:solidFill>
              <a:latin typeface="Arial" charset="0"/>
              <a:cs typeface="Arial" charset="0"/>
            </a:endParaRPr>
          </a:p>
          <a:p>
            <a:pPr marL="1257300" lvl="2" indent="-342900">
              <a:buFont typeface="Arial" panose="020B0604020202020204" pitchFamily="34" charset="0"/>
              <a:buChar char="•"/>
              <a:defRPr/>
            </a:pPr>
            <a:r>
              <a:rPr lang="en-US" sz="2200" dirty="0" smtClean="0">
                <a:solidFill>
                  <a:srgbClr val="FF0000"/>
                </a:solidFill>
                <a:latin typeface="Arial" charset="0"/>
                <a:cs typeface="Arial" charset="0"/>
              </a:rPr>
              <a:t>Tenant started or stopped unemployment</a:t>
            </a: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143811883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143000"/>
            <a:ext cx="8154171" cy="5416868"/>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57200" lvl="2" indent="-393700" defTabSz="520700">
              <a:buFont typeface="Arial" panose="020B0604020202020204" pitchFamily="34" charset="0"/>
              <a:buChar char="•"/>
              <a:defRPr/>
            </a:pPr>
            <a:r>
              <a:rPr lang="en-US" sz="2200" dirty="0">
                <a:latin typeface="Arial" charset="0"/>
                <a:cs typeface="Arial" charset="0"/>
              </a:rPr>
              <a:t>If after review you </a:t>
            </a:r>
            <a:r>
              <a:rPr lang="en-US" sz="2200" b="1" u="sng" dirty="0">
                <a:solidFill>
                  <a:schemeClr val="tx1"/>
                </a:solidFill>
                <a:latin typeface="Arial" charset="0"/>
                <a:cs typeface="Arial" charset="0"/>
              </a:rPr>
              <a:t>find an error that can be corrected without further follow up </a:t>
            </a:r>
            <a:r>
              <a:rPr lang="en-US" sz="2200" dirty="0">
                <a:latin typeface="Arial" charset="0"/>
                <a:cs typeface="Arial" charset="0"/>
              </a:rPr>
              <a:t>and resolves the discrepancy (i.e. owner/agent error): </a:t>
            </a:r>
          </a:p>
          <a:p>
            <a:pPr marL="977900" lvl="2" indent="-457200">
              <a:buFont typeface="+mj-lt"/>
              <a:buAutoNum type="arabicPeriod"/>
              <a:defRPr/>
            </a:pPr>
            <a:r>
              <a:rPr lang="en-US" sz="2000" dirty="0">
                <a:latin typeface="Arial" charset="0"/>
                <a:cs typeface="Arial" charset="0"/>
              </a:rPr>
              <a:t>Process a corrected 50059 for all affected 50059’s  (MI, AR, GR, IR) and submit the corrected certification(s) to TRACS </a:t>
            </a:r>
          </a:p>
          <a:p>
            <a:pPr marL="1435100" lvl="3" indent="-460375">
              <a:buFont typeface="Arial" panose="020B0604020202020204" pitchFamily="34" charset="0"/>
              <a:buChar char="•"/>
              <a:defRPr/>
            </a:pPr>
            <a:r>
              <a:rPr lang="en-US" sz="2000" dirty="0">
                <a:latin typeface="Arial" charset="0"/>
                <a:cs typeface="Arial" charset="0"/>
              </a:rPr>
              <a:t>Maintain the corrected 50059(s) in the tenant file</a:t>
            </a:r>
          </a:p>
          <a:p>
            <a:pPr marL="977900" lvl="2" indent="-457200">
              <a:buFont typeface="+mj-lt"/>
              <a:buAutoNum type="arabicPeriod"/>
              <a:defRPr/>
            </a:pPr>
            <a:r>
              <a:rPr lang="en-US" sz="2000" dirty="0">
                <a:latin typeface="Arial" charset="0"/>
                <a:cs typeface="Arial" charset="0"/>
              </a:rPr>
              <a:t>Notify the tenant, giving them a 30 day notice if the rent increases for their portion of the rent  </a:t>
            </a:r>
            <a:endParaRPr lang="en-US" sz="2000" dirty="0" smtClean="0">
              <a:latin typeface="Arial" charset="0"/>
              <a:cs typeface="Arial" charset="0"/>
            </a:endParaRPr>
          </a:p>
          <a:p>
            <a:pPr marL="969963" lvl="2" indent="-457200">
              <a:defRPr/>
            </a:pPr>
            <a:r>
              <a:rPr lang="en-US" sz="2000" dirty="0">
                <a:latin typeface="Arial" charset="0"/>
                <a:cs typeface="Arial" charset="0"/>
              </a:rPr>
              <a:t>3.   Make the necessary voucher adjustments </a:t>
            </a:r>
          </a:p>
          <a:p>
            <a:pPr marL="1366838" lvl="3" indent="-392113">
              <a:buFont typeface="Arial" panose="020B0604020202020204" pitchFamily="34" charset="0"/>
              <a:buChar char="•"/>
              <a:defRPr/>
            </a:pPr>
            <a:r>
              <a:rPr lang="en-US" sz="2000" dirty="0">
                <a:latin typeface="Arial" charset="0"/>
                <a:cs typeface="Arial" charset="0"/>
              </a:rPr>
              <a:t>Tenants are not responsible to repay overpayments in assistance caused solely by Owner/Agent error </a:t>
            </a:r>
          </a:p>
          <a:p>
            <a:pPr marL="1366838" lvl="3" indent="-392113">
              <a:buFont typeface="Arial" panose="020B0604020202020204" pitchFamily="34" charset="0"/>
              <a:buChar char="•"/>
              <a:defRPr/>
            </a:pPr>
            <a:r>
              <a:rPr lang="en-US" sz="2000" dirty="0">
                <a:latin typeface="Arial" charset="0"/>
                <a:cs typeface="Arial" charset="0"/>
              </a:rPr>
              <a:t>Tenants are entitled to reimbursement for underpayments in assistance caused solely by Owner/Agent error.  If necessary make the necessary reimbursements to the </a:t>
            </a:r>
            <a:r>
              <a:rPr lang="en-US" sz="2000" dirty="0" smtClean="0">
                <a:latin typeface="Arial" charset="0"/>
                <a:cs typeface="Arial" charset="0"/>
              </a:rPr>
              <a:t>tenant</a:t>
            </a:r>
            <a:endParaRPr lang="en-US" sz="2000" dirty="0">
              <a:latin typeface="Arial" charset="0"/>
              <a:cs typeface="Arial" charset="0"/>
            </a:endParaRPr>
          </a:p>
          <a:p>
            <a:pPr marL="914400" lvl="3" indent="-401638">
              <a:defRPr/>
            </a:pPr>
            <a:r>
              <a:rPr lang="en-US" sz="2000" dirty="0">
                <a:latin typeface="Arial" charset="0"/>
                <a:cs typeface="Arial" charset="0"/>
              </a:rPr>
              <a:t>4.   Notate the Discrepancy Report </a:t>
            </a:r>
            <a:r>
              <a:rPr lang="en-US" sz="2000" dirty="0" smtClean="0">
                <a:latin typeface="Arial" charset="0"/>
                <a:cs typeface="Arial" charset="0"/>
              </a:rPr>
              <a:t>what </a:t>
            </a:r>
            <a:r>
              <a:rPr lang="en-US" sz="2000" dirty="0">
                <a:latin typeface="Arial" charset="0"/>
                <a:cs typeface="Arial" charset="0"/>
              </a:rPr>
              <a:t>was done to correct the </a:t>
            </a:r>
            <a:r>
              <a:rPr lang="en-US" sz="2000" dirty="0" smtClean="0">
                <a:latin typeface="Arial" charset="0"/>
                <a:cs typeface="Arial" charset="0"/>
              </a:rPr>
              <a:t>discrepancies</a:t>
            </a:r>
            <a:endParaRPr lang="en-US" sz="20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1838470691"/>
      </p:ext>
    </p:extLst>
  </p:cSld>
  <p:clrMapOvr>
    <a:masterClrMapping/>
  </p:clrMapOvr>
  <p:transition spd="slow">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524000"/>
            <a:ext cx="8154171" cy="427809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lvl="1" indent="-404813">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If after review you find an </a:t>
            </a:r>
            <a:r>
              <a:rPr lang="en-US" altLang="en-US" sz="2400" b="1" u="sng" dirty="0">
                <a:solidFill>
                  <a:schemeClr val="tx1"/>
                </a:solidFill>
                <a:latin typeface="Arial" panose="020B0604020202020204" pitchFamily="34" charset="0"/>
                <a:cs typeface="Arial" panose="020B0604020202020204" pitchFamily="34" charset="0"/>
              </a:rPr>
              <a:t>error that is not the fault of the tenant, but requires additional follow up/verification </a:t>
            </a:r>
            <a:r>
              <a:rPr lang="en-US" altLang="en-US" sz="2400" dirty="0">
                <a:latin typeface="Arial" panose="020B0604020202020204" pitchFamily="34" charset="0"/>
                <a:cs typeface="Arial" panose="020B0604020202020204" pitchFamily="34" charset="0"/>
              </a:rPr>
              <a:t>before it can be corrected; for example:  </a:t>
            </a:r>
          </a:p>
          <a:p>
            <a:pPr lvl="2" indent="-457200">
              <a:buFontTx/>
              <a:buChar char="•"/>
              <a:defRPr/>
            </a:pPr>
            <a:r>
              <a:rPr lang="en-US" altLang="en-US" sz="2200" dirty="0">
                <a:latin typeface="Arial" panose="020B0604020202020204" pitchFamily="34" charset="0"/>
                <a:cs typeface="Arial" panose="020B0604020202020204" pitchFamily="34" charset="0"/>
              </a:rPr>
              <a:t>Tenant reported the information, but it was not verified</a:t>
            </a:r>
          </a:p>
          <a:p>
            <a:pPr lvl="2" indent="-457200">
              <a:buFontTx/>
              <a:buChar char="•"/>
              <a:defRPr/>
            </a:pPr>
            <a:r>
              <a:rPr lang="en-US" altLang="en-US" sz="2200" dirty="0">
                <a:latin typeface="Arial" panose="020B0604020202020204" pitchFamily="34" charset="0"/>
                <a:cs typeface="Arial" panose="020B0604020202020204" pitchFamily="34" charset="0"/>
              </a:rPr>
              <a:t>There is an error on the verification not followed up on</a:t>
            </a:r>
          </a:p>
          <a:p>
            <a:pPr marL="457200" indent="-457200">
              <a:buFontTx/>
              <a:buChar char="•"/>
              <a:defRPr/>
            </a:pPr>
            <a:r>
              <a:rPr lang="en-US" altLang="en-US" sz="2400" dirty="0">
                <a:latin typeface="Arial" panose="020B0604020202020204" pitchFamily="34" charset="0"/>
                <a:cs typeface="Arial" panose="020B0604020202020204" pitchFamily="34" charset="0"/>
              </a:rPr>
              <a:t>Take necessary follow up steps:</a:t>
            </a:r>
          </a:p>
          <a:p>
            <a:pPr lvl="3" indent="-457200">
              <a:buFont typeface="Calibri" panose="020F0502020204030204" pitchFamily="34" charset="0"/>
              <a:buAutoNum type="arabicPeriod"/>
              <a:defRPr/>
            </a:pPr>
            <a:r>
              <a:rPr lang="en-US" altLang="en-US" sz="2100" dirty="0">
                <a:latin typeface="Arial" panose="020B0604020202020204" pitchFamily="34" charset="0"/>
                <a:cs typeface="Arial" panose="020B0604020202020204" pitchFamily="34" charset="0"/>
              </a:rPr>
              <a:t>Send notice to the tenant and obtain any additional information/documentation from the tenant  </a:t>
            </a:r>
          </a:p>
          <a:p>
            <a:pPr lvl="3" indent="-457200">
              <a:buFont typeface="Calibri" panose="020F0502020204030204" pitchFamily="34" charset="0"/>
              <a:buAutoNum type="arabicPeriod"/>
              <a:defRPr/>
            </a:pPr>
            <a:r>
              <a:rPr lang="en-US" altLang="en-US" sz="2100" dirty="0">
                <a:latin typeface="Arial" panose="020B0604020202020204" pitchFamily="34" charset="0"/>
                <a:cs typeface="Arial" panose="020B0604020202020204" pitchFamily="34" charset="0"/>
              </a:rPr>
              <a:t>Obtain missing or additional verifications </a:t>
            </a:r>
          </a:p>
          <a:p>
            <a:pPr lvl="3" indent="-457200">
              <a:buFont typeface="Calibri" panose="020F0502020204030204" pitchFamily="34" charset="0"/>
              <a:buAutoNum type="arabicPeriod"/>
              <a:defRPr/>
            </a:pPr>
            <a:r>
              <a:rPr lang="en-US" altLang="en-US" sz="2100" dirty="0">
                <a:latin typeface="Arial" panose="020B0604020202020204" pitchFamily="34" charset="0"/>
                <a:cs typeface="Arial" panose="020B0604020202020204" pitchFamily="34" charset="0"/>
              </a:rPr>
              <a:t>Determine if the discrepancy is valid or not and                    proceed accordingly</a:t>
            </a: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pic>
        <p:nvPicPr>
          <p:cNvPr id="5" name="Picture 4"/>
          <p:cNvPicPr>
            <a:picLocks noChangeAspect="1"/>
          </p:cNvPicPr>
          <p:nvPr/>
        </p:nvPicPr>
        <p:blipFill>
          <a:blip r:embed="rId2"/>
          <a:stretch>
            <a:fillRect/>
          </a:stretch>
        </p:blipFill>
        <p:spPr>
          <a:xfrm>
            <a:off x="6934200" y="417218"/>
            <a:ext cx="1364516" cy="1197918"/>
          </a:xfrm>
          <a:prstGeom prst="rect">
            <a:avLst/>
          </a:prstGeom>
        </p:spPr>
      </p:pic>
    </p:spTree>
    <p:extLst>
      <p:ext uri="{BB962C8B-B14F-4D97-AF65-F5344CB8AC3E}">
        <p14:creationId xmlns:p14="http://schemas.microsoft.com/office/powerpoint/2010/main" val="1195307445"/>
      </p:ext>
    </p:extLst>
  </p:cSld>
  <p:clrMapOvr>
    <a:masterClrMapping/>
  </p:clrMapOvr>
  <p:transition spd="slow">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360098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09588" lvl="1" indent="-457200">
              <a:spcBef>
                <a:spcPts val="0"/>
              </a:spcBef>
              <a:buFont typeface="Arial" panose="020B0604020202020204" pitchFamily="34" charset="0"/>
              <a:buChar char="•"/>
              <a:defRPr/>
            </a:pPr>
            <a:r>
              <a:rPr lang="en-US" sz="2200" dirty="0">
                <a:latin typeface="Arial" charset="0"/>
                <a:cs typeface="Arial" charset="0"/>
              </a:rPr>
              <a:t>Invalid Discrepancy</a:t>
            </a:r>
          </a:p>
          <a:p>
            <a:pPr marL="909638" lvl="2" indent="-392113">
              <a:spcBef>
                <a:spcPts val="0"/>
              </a:spcBef>
              <a:buFont typeface="+mj-lt"/>
              <a:buAutoNum type="arabicPeriod"/>
              <a:defRPr/>
            </a:pPr>
            <a:r>
              <a:rPr lang="en-US" sz="2000" dirty="0">
                <a:latin typeface="Arial" charset="0"/>
                <a:cs typeface="Arial" charset="0"/>
              </a:rPr>
              <a:t>Notate on the report why the discrepancy is </a:t>
            </a:r>
            <a:r>
              <a:rPr lang="en-US" sz="2000" dirty="0" smtClean="0">
                <a:latin typeface="Arial" charset="0"/>
                <a:cs typeface="Arial" charset="0"/>
              </a:rPr>
              <a:t>invalid</a:t>
            </a:r>
            <a:endParaRPr lang="en-US" sz="2000" dirty="0">
              <a:latin typeface="Arial" charset="0"/>
              <a:cs typeface="Arial" charset="0"/>
            </a:endParaRPr>
          </a:p>
          <a:p>
            <a:pPr marL="909638" lvl="2" indent="-392113">
              <a:spcBef>
                <a:spcPts val="0"/>
              </a:spcBef>
              <a:buFont typeface="+mj-lt"/>
              <a:buAutoNum type="arabicPeriod"/>
              <a:defRPr/>
            </a:pPr>
            <a:r>
              <a:rPr lang="en-US" sz="2000" dirty="0">
                <a:latin typeface="Arial" charset="0"/>
                <a:cs typeface="Arial" charset="0"/>
              </a:rPr>
              <a:t>Maintain backup </a:t>
            </a:r>
            <a:r>
              <a:rPr lang="en-US" sz="2000" dirty="0" smtClean="0">
                <a:latin typeface="Arial" charset="0"/>
                <a:cs typeface="Arial" charset="0"/>
              </a:rPr>
              <a:t>documentation</a:t>
            </a:r>
          </a:p>
          <a:p>
            <a:pPr marL="517525" lvl="2">
              <a:spcBef>
                <a:spcPts val="0"/>
              </a:spcBef>
              <a:defRPr/>
            </a:pPr>
            <a:endParaRPr lang="en-US" sz="2000" dirty="0">
              <a:latin typeface="Arial" charset="0"/>
              <a:cs typeface="Arial" charset="0"/>
            </a:endParaRPr>
          </a:p>
          <a:p>
            <a:pPr marL="509588" lvl="1" indent="-457200">
              <a:spcBef>
                <a:spcPts val="0"/>
              </a:spcBef>
              <a:buFont typeface="Arial" panose="020B0604020202020204" pitchFamily="34" charset="0"/>
              <a:buChar char="•"/>
              <a:defRPr/>
            </a:pPr>
            <a:r>
              <a:rPr lang="en-US" sz="2200" dirty="0">
                <a:latin typeface="Arial" charset="0"/>
                <a:cs typeface="Arial" charset="0"/>
              </a:rPr>
              <a:t>Valid Discrepancy</a:t>
            </a:r>
          </a:p>
          <a:p>
            <a:pPr marL="977900" lvl="2" indent="-457200">
              <a:spcBef>
                <a:spcPts val="0"/>
              </a:spcBef>
              <a:buFont typeface="+mj-lt"/>
              <a:buAutoNum type="arabicPeriod"/>
              <a:defRPr/>
            </a:pPr>
            <a:r>
              <a:rPr lang="en-US" sz="2000" dirty="0">
                <a:latin typeface="Arial" charset="0"/>
                <a:cs typeface="Arial" charset="0"/>
              </a:rPr>
              <a:t>Process a corrected 50059 for all affected 50059’s (MI, AR, GR, IR), and submit the corrected certification(s) to TRACS </a:t>
            </a:r>
          </a:p>
          <a:p>
            <a:pPr marL="1435100" lvl="3" indent="-457200">
              <a:spcBef>
                <a:spcPts val="0"/>
              </a:spcBef>
              <a:buFont typeface="Arial" panose="020B0604020202020204" pitchFamily="34" charset="0"/>
              <a:buChar char="•"/>
              <a:defRPr/>
            </a:pPr>
            <a:r>
              <a:rPr lang="en-US" sz="2000" dirty="0">
                <a:latin typeface="Arial" charset="0"/>
                <a:cs typeface="Arial" charset="0"/>
              </a:rPr>
              <a:t>Maintain the corrected 50059(s) in the tenant file</a:t>
            </a:r>
          </a:p>
          <a:p>
            <a:pPr marL="977900" lvl="2" indent="-457200">
              <a:spcBef>
                <a:spcPts val="0"/>
              </a:spcBef>
              <a:buFont typeface="+mj-lt"/>
              <a:buAutoNum type="arabicPeriod"/>
              <a:defRPr/>
            </a:pPr>
            <a:r>
              <a:rPr lang="en-US" sz="2000" dirty="0">
                <a:latin typeface="Arial" charset="0"/>
                <a:cs typeface="Arial" charset="0"/>
              </a:rPr>
              <a:t>Notify the tenant, giving them a 30 day notice if the rent increases for their portion of the rent </a:t>
            </a:r>
            <a:r>
              <a:rPr lang="en-US" sz="2000" dirty="0" smtClean="0">
                <a:latin typeface="Arial" charset="0"/>
                <a:cs typeface="Arial" charset="0"/>
              </a:rPr>
              <a:t> </a:t>
            </a:r>
            <a:endParaRPr lang="en-US" sz="2000" dirty="0">
              <a:latin typeface="Arial" charset="0"/>
              <a:cs typeface="Arial" charset="0"/>
            </a:endParaRP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2026108394"/>
      </p:ext>
    </p:extLst>
  </p:cSld>
  <p:clrMapOvr>
    <a:masterClrMapping/>
  </p:clrMapOvr>
  <p:transition spd="slow">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219200"/>
            <a:ext cx="8154171" cy="406265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01638" lvl="1" indent="-349250">
              <a:buFont typeface="Arial" panose="020B0604020202020204" pitchFamily="34" charset="0"/>
              <a:buChar char="•"/>
              <a:defRPr/>
            </a:pPr>
            <a:r>
              <a:rPr lang="en-US" sz="2400" dirty="0">
                <a:latin typeface="Arial" charset="0"/>
                <a:cs typeface="Arial" charset="0"/>
              </a:rPr>
              <a:t>If after review you </a:t>
            </a:r>
            <a:r>
              <a:rPr lang="en-US" sz="2400" b="1" u="sng" dirty="0">
                <a:solidFill>
                  <a:schemeClr val="tx1"/>
                </a:solidFill>
                <a:latin typeface="Arial" charset="0"/>
                <a:cs typeface="Arial" charset="0"/>
              </a:rPr>
              <a:t>find no owner/agent errors that would have caused the discrepancy, and no reason to determine it to be an invalid discrepancy</a:t>
            </a:r>
            <a:r>
              <a:rPr lang="en-US" sz="2400" dirty="0">
                <a:latin typeface="Arial" charset="0"/>
                <a:cs typeface="Arial" charset="0"/>
              </a:rPr>
              <a:t>, you must investigate further by:  </a:t>
            </a:r>
          </a:p>
          <a:p>
            <a:pPr marL="969963" lvl="3" indent="-457200">
              <a:buFont typeface="+mj-lt"/>
              <a:buAutoNum type="arabicPeriod"/>
              <a:defRPr/>
            </a:pPr>
            <a:r>
              <a:rPr lang="en-US" sz="2100" dirty="0">
                <a:latin typeface="Arial" charset="0"/>
                <a:cs typeface="Arial" charset="0"/>
              </a:rPr>
              <a:t>Notifying the tenant of the </a:t>
            </a:r>
            <a:r>
              <a:rPr lang="en-US" sz="2100" dirty="0" smtClean="0">
                <a:latin typeface="Arial" charset="0"/>
                <a:cs typeface="Arial" charset="0"/>
              </a:rPr>
              <a:t>error in writing </a:t>
            </a:r>
            <a:r>
              <a:rPr lang="en-US" sz="2100" dirty="0">
                <a:latin typeface="Arial" charset="0"/>
                <a:cs typeface="Arial" charset="0"/>
              </a:rPr>
              <a:t>and identify what information is believed to be incorrect </a:t>
            </a:r>
          </a:p>
          <a:p>
            <a:pPr marL="1371600" lvl="4" indent="-401638">
              <a:buFont typeface="Arial" panose="020B0604020202020204" pitchFamily="34" charset="0"/>
              <a:buChar char="•"/>
              <a:defRPr/>
            </a:pPr>
            <a:r>
              <a:rPr lang="en-US" sz="2000" dirty="0" smtClean="0">
                <a:latin typeface="Arial" charset="0"/>
                <a:cs typeface="Arial" charset="0"/>
              </a:rPr>
              <a:t>Refer to the lease clause that requires interim recertification</a:t>
            </a:r>
          </a:p>
          <a:p>
            <a:pPr marL="1371600" lvl="4" indent="-401638">
              <a:buFont typeface="Arial" panose="020B0604020202020204" pitchFamily="34" charset="0"/>
              <a:buChar char="•"/>
              <a:defRPr/>
            </a:pPr>
            <a:r>
              <a:rPr lang="en-US" sz="2000" dirty="0" smtClean="0">
                <a:latin typeface="Arial" charset="0"/>
                <a:cs typeface="Arial" charset="0"/>
              </a:rPr>
              <a:t>Give </a:t>
            </a:r>
            <a:r>
              <a:rPr lang="en-US" sz="2000" dirty="0">
                <a:latin typeface="Arial" charset="0"/>
                <a:cs typeface="Arial" charset="0"/>
              </a:rPr>
              <a:t>tenants 10 days to meet/discuss the discrepancy, and state failure to do so may result in termination of </a:t>
            </a:r>
            <a:r>
              <a:rPr lang="en-US" sz="2000" u="sng" dirty="0" smtClean="0">
                <a:latin typeface="Arial" charset="0"/>
                <a:cs typeface="Arial" charset="0"/>
              </a:rPr>
              <a:t>assistance</a:t>
            </a:r>
            <a:r>
              <a:rPr lang="en-US" sz="2000" dirty="0" smtClean="0">
                <a:latin typeface="Arial" charset="0"/>
                <a:cs typeface="Arial" charset="0"/>
              </a:rPr>
              <a:t>  </a:t>
            </a:r>
            <a:endParaRPr lang="en-US" sz="2000" dirty="0">
              <a:latin typeface="Arial" charset="0"/>
              <a:cs typeface="Arial" charset="0"/>
            </a:endParaRPr>
          </a:p>
          <a:p>
            <a:pPr marL="1371600" lvl="4" indent="-401638">
              <a:buFont typeface="Arial" panose="020B0604020202020204" pitchFamily="34" charset="0"/>
              <a:buChar char="•"/>
              <a:defRPr/>
            </a:pPr>
            <a:r>
              <a:rPr lang="en-US" sz="2000" dirty="0" smtClean="0">
                <a:latin typeface="Arial" charset="0"/>
                <a:cs typeface="Arial" charset="0"/>
              </a:rPr>
              <a:t>See Exhibit 7-7 For a sample notice </a:t>
            </a: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6394674" y="72517"/>
            <a:ext cx="2196318" cy="1271999"/>
          </a:xfrm>
          <a:prstGeom prst="rect">
            <a:avLst/>
          </a:prstGeom>
        </p:spPr>
      </p:pic>
    </p:spTree>
    <p:extLst>
      <p:ext uri="{BB962C8B-B14F-4D97-AF65-F5344CB8AC3E}">
        <p14:creationId xmlns:p14="http://schemas.microsoft.com/office/powerpoint/2010/main" val="901934614"/>
      </p:ext>
    </p:extLst>
  </p:cSld>
  <p:clrMapOvr>
    <a:masterClrMapping/>
  </p:clrMapOvr>
  <p:transition spd="slow">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353630"/>
            <a:ext cx="8154171" cy="3631763"/>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031875" lvl="3" indent="-401638">
              <a:defRPr/>
            </a:pPr>
            <a:r>
              <a:rPr lang="en-US" sz="2200" dirty="0">
                <a:latin typeface="Arial" charset="0"/>
                <a:cs typeface="Arial" charset="0"/>
              </a:rPr>
              <a:t>2.  Obtaining third party verification of the income identified as the cause of the discrepancy </a:t>
            </a:r>
          </a:p>
          <a:p>
            <a:pPr marL="1087437" lvl="3" indent="-457200">
              <a:buAutoNum type="arabicPeriod" startAt="3"/>
              <a:defRPr/>
            </a:pPr>
            <a:r>
              <a:rPr lang="en-US" sz="2200" dirty="0" smtClean="0">
                <a:latin typeface="Arial" charset="0"/>
                <a:cs typeface="Arial" charset="0"/>
              </a:rPr>
              <a:t>Obtaining </a:t>
            </a:r>
            <a:r>
              <a:rPr lang="en-US" sz="2200" dirty="0">
                <a:latin typeface="Arial" charset="0"/>
                <a:cs typeface="Arial" charset="0"/>
              </a:rPr>
              <a:t>additional information and verifications as necessary </a:t>
            </a:r>
            <a:endParaRPr lang="en-US" sz="2200" dirty="0" smtClean="0">
              <a:latin typeface="Arial" charset="0"/>
              <a:cs typeface="Arial" charset="0"/>
            </a:endParaRPr>
          </a:p>
          <a:p>
            <a:pPr marL="630237" lvl="3">
              <a:defRPr/>
            </a:pPr>
            <a:endParaRPr lang="en-US" sz="2200" dirty="0">
              <a:latin typeface="Arial" charset="0"/>
              <a:cs typeface="Arial" charset="0"/>
            </a:endParaRPr>
          </a:p>
          <a:p>
            <a:pPr marL="509588" lvl="1" indent="-457200">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After meeting with tenant and </a:t>
            </a:r>
            <a:r>
              <a:rPr lang="en-US" altLang="en-US" sz="2400" dirty="0">
                <a:latin typeface="Arial" panose="020B0604020202020204" pitchFamily="34" charset="0"/>
                <a:cs typeface="Arial" panose="020B0604020202020204" pitchFamily="34" charset="0"/>
              </a:rPr>
              <a:t>all additional information and verifications are </a:t>
            </a:r>
            <a:r>
              <a:rPr lang="en-US" altLang="en-US" sz="2400" dirty="0" smtClean="0">
                <a:latin typeface="Arial" panose="020B0604020202020204" pitchFamily="34" charset="0"/>
                <a:cs typeface="Arial" panose="020B0604020202020204" pitchFamily="34" charset="0"/>
              </a:rPr>
              <a:t>obtained: </a:t>
            </a:r>
            <a:endParaRPr lang="en-US" altLang="en-US" sz="2400" dirty="0">
              <a:latin typeface="Arial" panose="020B0604020202020204" pitchFamily="34" charset="0"/>
              <a:cs typeface="Arial" panose="020B0604020202020204" pitchFamily="34" charset="0"/>
            </a:endParaRPr>
          </a:p>
          <a:p>
            <a:pPr marL="1025525" lvl="2" indent="-504825">
              <a:buFontTx/>
              <a:buChar char="•"/>
            </a:pPr>
            <a:r>
              <a:rPr lang="en-US" altLang="en-US" sz="2400" dirty="0">
                <a:latin typeface="Arial" panose="020B0604020202020204" pitchFamily="34" charset="0"/>
                <a:cs typeface="Arial" panose="020B0604020202020204" pitchFamily="34" charset="0"/>
              </a:rPr>
              <a:t>Determine if the discrepancy is valid or not and proceed accordingly  </a:t>
            </a: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4105897489"/>
      </p:ext>
    </p:extLst>
  </p:cSld>
  <p:clrMapOvr>
    <a:masterClrMapping/>
  </p:clrMapOvr>
  <p:transition spd="slow">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542365"/>
            <a:ext cx="8154171" cy="375487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477963" lvl="3" indent="-457200">
              <a:buFont typeface="Arial" panose="020B0604020202020204" pitchFamily="34" charset="0"/>
              <a:buChar char="•"/>
            </a:pPr>
            <a:r>
              <a:rPr lang="en-US" altLang="en-US" sz="2300" dirty="0">
                <a:latin typeface="Arial" panose="020B0604020202020204" pitchFamily="34" charset="0"/>
                <a:cs typeface="Arial" panose="020B0604020202020204" pitchFamily="34" charset="0"/>
              </a:rPr>
              <a:t>Invalid Discrepancy</a:t>
            </a:r>
          </a:p>
          <a:p>
            <a:pPr marL="1946275" lvl="4" indent="-463550">
              <a:buFont typeface="Calibri" panose="020F0502020204030204" pitchFamily="34" charset="0"/>
              <a:buAutoNum type="arabicPeriod"/>
            </a:pPr>
            <a:r>
              <a:rPr lang="en-US" altLang="en-US" sz="2100" dirty="0">
                <a:latin typeface="Arial" panose="020B0604020202020204" pitchFamily="34" charset="0"/>
                <a:cs typeface="Arial" panose="020B0604020202020204" pitchFamily="34" charset="0"/>
              </a:rPr>
              <a:t>Notate on the report why the discrepancy is invalid </a:t>
            </a:r>
            <a:r>
              <a:rPr lang="en-US" altLang="en-US" sz="2100" dirty="0" smtClean="0">
                <a:latin typeface="Arial" panose="020B0604020202020204" pitchFamily="34" charset="0"/>
                <a:cs typeface="Arial" panose="020B0604020202020204" pitchFamily="34" charset="0"/>
              </a:rPr>
              <a:t>and </a:t>
            </a:r>
            <a:r>
              <a:rPr lang="en-US" altLang="en-US" sz="2100" dirty="0">
                <a:latin typeface="Arial" panose="020B0604020202020204" pitchFamily="34" charset="0"/>
                <a:cs typeface="Arial" panose="020B0604020202020204" pitchFamily="34" charset="0"/>
              </a:rPr>
              <a:t>all follow up actions taken to determine this </a:t>
            </a:r>
          </a:p>
          <a:p>
            <a:pPr marL="1946275" lvl="4" indent="-463550">
              <a:buFont typeface="Calibri" panose="020F0502020204030204" pitchFamily="34" charset="0"/>
              <a:buAutoNum type="arabicPeriod"/>
            </a:pPr>
            <a:r>
              <a:rPr lang="en-US" altLang="en-US" sz="2100" dirty="0">
                <a:latin typeface="Arial" panose="020B0604020202020204" pitchFamily="34" charset="0"/>
                <a:cs typeface="Arial" panose="020B0604020202020204" pitchFamily="34" charset="0"/>
              </a:rPr>
              <a:t>Maintain all backup documentation (notices, verifications, additional documentation etc.) obtained and/or used </a:t>
            </a:r>
          </a:p>
          <a:p>
            <a:pPr marL="1477963" lvl="3" indent="-457200">
              <a:buFont typeface="Arial" panose="020B0604020202020204" pitchFamily="34" charset="0"/>
              <a:buChar char="•"/>
            </a:pPr>
            <a:r>
              <a:rPr lang="en-US" altLang="en-US" sz="2300" dirty="0">
                <a:latin typeface="Arial" panose="020B0604020202020204" pitchFamily="34" charset="0"/>
                <a:cs typeface="Arial" panose="020B0604020202020204" pitchFamily="34" charset="0"/>
              </a:rPr>
              <a:t>Valid Discrepancy	</a:t>
            </a:r>
          </a:p>
          <a:p>
            <a:pPr marL="1946275" lvl="4" indent="-463550">
              <a:buFont typeface="Calibri" panose="020F0502020204030204" pitchFamily="34" charset="0"/>
              <a:buAutoNum type="arabicPeriod"/>
            </a:pPr>
            <a:r>
              <a:rPr lang="en-US" altLang="en-US" sz="2100" dirty="0">
                <a:latin typeface="Arial" panose="020B0604020202020204" pitchFamily="34" charset="0"/>
                <a:cs typeface="Arial" panose="020B0604020202020204" pitchFamily="34" charset="0"/>
              </a:rPr>
              <a:t>Determine if the unreported information was an unintentional or intentional program violation on the part of the tenant and proceed accordingly  </a:t>
            </a:r>
          </a:p>
          <a:p>
            <a:pPr marL="500062" lvl="2">
              <a:defRPr/>
            </a:pPr>
            <a:endParaRPr lang="en-US" sz="24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1352006059"/>
      </p:ext>
    </p:extLst>
  </p:cSld>
  <p:clrMapOvr>
    <a:masterClrMapping/>
  </p:clrMapOvr>
  <p:transition spd="slow">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524000"/>
            <a:ext cx="8154171" cy="283154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25475" lvl="1" indent="-457200">
              <a:buFont typeface="Arial" panose="020B0604020202020204" pitchFamily="34" charset="0"/>
              <a:buChar char="•"/>
            </a:pPr>
            <a:r>
              <a:rPr lang="en-US" altLang="en-US" sz="2400" dirty="0" smtClean="0">
                <a:latin typeface="Arial" panose="020B0604020202020204" pitchFamily="34" charset="0"/>
                <a:cs typeface="Arial" panose="020B0604020202020204" pitchFamily="34" charset="0"/>
              </a:rPr>
              <a:t>Unintentional program violation: </a:t>
            </a:r>
          </a:p>
          <a:p>
            <a:pPr marL="1150938" lvl="2" indent="-457200">
              <a:buFontTx/>
              <a:buChar char="•"/>
            </a:pPr>
            <a:r>
              <a:rPr lang="en-US" altLang="en-US" sz="2200" dirty="0" smtClean="0">
                <a:latin typeface="Arial" panose="020B0604020202020204" pitchFamily="34" charset="0"/>
                <a:cs typeface="Arial" panose="020B0604020202020204" pitchFamily="34" charset="0"/>
              </a:rPr>
              <a:t>Occurs when the tenant misunderstands or forgets the rules</a:t>
            </a:r>
          </a:p>
          <a:p>
            <a:pPr marL="1150938" lvl="2" indent="-457200">
              <a:buFontTx/>
              <a:buChar char="•"/>
            </a:pPr>
            <a:r>
              <a:rPr lang="en-US" altLang="en-US" sz="2200" dirty="0" smtClean="0">
                <a:latin typeface="Arial" panose="020B0604020202020204" pitchFamily="34" charset="0"/>
                <a:cs typeface="Arial" panose="020B0604020202020204" pitchFamily="34" charset="0"/>
              </a:rPr>
              <a:t>In these situations owner/agent must correct the rent for all affected certifications going back up to 5 years and the tenant is obligated to repay the difference in the rent </a:t>
            </a:r>
          </a:p>
          <a:p>
            <a:pPr marL="693738" lvl="2"/>
            <a:endParaRPr lang="en-US" altLang="en-US" sz="2200" dirty="0" smtClean="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853689917"/>
      </p:ext>
    </p:extLst>
  </p:cSld>
  <p:clrMapOvr>
    <a:masterClrMapping/>
  </p:clrMapOvr>
  <p:transition spd="slow">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600200"/>
            <a:ext cx="8154171" cy="3508653"/>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25475" lvl="1" indent="-4572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Intentional program violation: </a:t>
            </a:r>
          </a:p>
          <a:p>
            <a:pPr marL="1150938" lvl="2" indent="-457200">
              <a:buFontTx/>
              <a:buChar char="•"/>
            </a:pPr>
            <a:r>
              <a:rPr lang="en-US" altLang="en-US" sz="2200" dirty="0">
                <a:latin typeface="Arial" panose="020B0604020202020204" pitchFamily="34" charset="0"/>
                <a:cs typeface="Arial" panose="020B0604020202020204" pitchFamily="34" charset="0"/>
              </a:rPr>
              <a:t>Occurs when the tenant knowingly provided inaccurate or incomplete information and this can be substantiated through documentation</a:t>
            </a:r>
          </a:p>
          <a:p>
            <a:pPr marL="1150938" lvl="2" indent="-457200">
              <a:buFontTx/>
              <a:buChar char="•"/>
            </a:pPr>
            <a:r>
              <a:rPr lang="en-US" altLang="en-US" sz="2200" dirty="0">
                <a:latin typeface="Arial" panose="020B0604020202020204" pitchFamily="34" charset="0"/>
                <a:cs typeface="Arial" panose="020B0604020202020204" pitchFamily="34" charset="0"/>
              </a:rPr>
              <a:t>In these situations owner/agent must pursue the incident as fraud following the guidance in HUD Handbook 4350.3 Chapter 8, 8-19 (which includes termination of tenancy and filing a civil action to recover subsidy overpayments) </a:t>
            </a:r>
          </a:p>
          <a:p>
            <a:pPr marL="693738" lvl="2"/>
            <a:endParaRPr lang="en-US" altLang="en-US" sz="2200" dirty="0" smtClean="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4190711249"/>
      </p:ext>
    </p:extLst>
  </p:cSld>
  <p:clrMapOvr>
    <a:masterClrMapping/>
  </p:clrMapOvr>
  <p:transition spd="slow">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295400"/>
            <a:ext cx="8154171" cy="437042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lvl="1" indent="-457200">
              <a:spcBef>
                <a:spcPts val="0"/>
              </a:spcBef>
              <a:buFont typeface="Arial" panose="020B0604020202020204" pitchFamily="34" charset="0"/>
              <a:buChar char="•"/>
              <a:defRPr/>
            </a:pPr>
            <a:r>
              <a:rPr lang="en-US" sz="2300" dirty="0">
                <a:latin typeface="Arial" charset="0"/>
                <a:cs typeface="Arial" charset="0"/>
              </a:rPr>
              <a:t>Because the burden of proof required for fraud, most are determined to be </a:t>
            </a:r>
            <a:r>
              <a:rPr lang="en-US" sz="2300" u="sng" dirty="0">
                <a:latin typeface="Arial" charset="0"/>
                <a:cs typeface="Arial" charset="0"/>
              </a:rPr>
              <a:t>unintentional program violations </a:t>
            </a:r>
          </a:p>
          <a:p>
            <a:pPr marL="977900" lvl="2" indent="-347663">
              <a:spcBef>
                <a:spcPts val="0"/>
              </a:spcBef>
              <a:buFont typeface="+mj-lt"/>
              <a:buAutoNum type="arabicPeriod"/>
              <a:defRPr/>
            </a:pPr>
            <a:r>
              <a:rPr lang="en-US" sz="2150" dirty="0" smtClean="0">
                <a:latin typeface="Arial" charset="0"/>
                <a:cs typeface="Arial" charset="0"/>
              </a:rPr>
              <a:t>Notify the tenant in writing of the violation and provide them with the opportunity within 10 days to discuss.</a:t>
            </a:r>
          </a:p>
          <a:p>
            <a:pPr marL="1435100" lvl="3" indent="-347663">
              <a:spcBef>
                <a:spcPts val="0"/>
              </a:spcBef>
              <a:buFont typeface="Arial" panose="020B0604020202020204" pitchFamily="34" charset="0"/>
              <a:buChar char="•"/>
              <a:defRPr/>
            </a:pPr>
            <a:r>
              <a:rPr lang="en-US" sz="2000" dirty="0" smtClean="0">
                <a:latin typeface="Arial" charset="0"/>
                <a:cs typeface="Arial" charset="0"/>
              </a:rPr>
              <a:t>Refer </a:t>
            </a:r>
            <a:r>
              <a:rPr lang="en-US" sz="2000" dirty="0">
                <a:latin typeface="Arial" charset="0"/>
                <a:cs typeface="Arial" charset="0"/>
              </a:rPr>
              <a:t>HUD Handbook 4350.3 Chapter 8 8-18 D. for specific notice requirements when a program violation is </a:t>
            </a:r>
            <a:r>
              <a:rPr lang="en-US" sz="2000" dirty="0" smtClean="0">
                <a:latin typeface="Arial" charset="0"/>
                <a:cs typeface="Arial" charset="0"/>
              </a:rPr>
              <a:t>determined</a:t>
            </a:r>
          </a:p>
          <a:p>
            <a:pPr marL="977900" lvl="2" indent="-347663">
              <a:spcBef>
                <a:spcPts val="0"/>
              </a:spcBef>
              <a:buFont typeface="+mj-lt"/>
              <a:buAutoNum type="arabicPeriod"/>
              <a:defRPr/>
            </a:pPr>
            <a:r>
              <a:rPr lang="en-US" sz="2150" dirty="0" smtClean="0">
                <a:latin typeface="Arial" charset="0"/>
                <a:cs typeface="Arial" charset="0"/>
              </a:rPr>
              <a:t>Process </a:t>
            </a:r>
            <a:r>
              <a:rPr lang="en-US" sz="2150" dirty="0">
                <a:latin typeface="Arial" charset="0"/>
                <a:cs typeface="Arial" charset="0"/>
              </a:rPr>
              <a:t>a corrected 50059 for all affected 50059’s (MI, AR, GR, IR), and submit the corrected certification(s) to </a:t>
            </a:r>
            <a:r>
              <a:rPr lang="en-US" sz="2150" dirty="0" smtClean="0">
                <a:latin typeface="Arial" charset="0"/>
                <a:cs typeface="Arial" charset="0"/>
              </a:rPr>
              <a:t>TRACS</a:t>
            </a:r>
            <a:endParaRPr lang="en-US" sz="2150" dirty="0">
              <a:latin typeface="Arial" charset="0"/>
              <a:cs typeface="Arial" charset="0"/>
            </a:endParaRPr>
          </a:p>
          <a:p>
            <a:pPr marL="977900" lvl="2" indent="-347663">
              <a:spcBef>
                <a:spcPts val="0"/>
              </a:spcBef>
              <a:buFont typeface="+mj-lt"/>
              <a:buAutoNum type="arabicPeriod"/>
              <a:defRPr/>
            </a:pPr>
            <a:r>
              <a:rPr lang="en-US" sz="2150" dirty="0" smtClean="0">
                <a:latin typeface="Arial" charset="0"/>
                <a:cs typeface="Arial" charset="0"/>
              </a:rPr>
              <a:t>Notify </a:t>
            </a:r>
            <a:r>
              <a:rPr lang="en-US" sz="2150" dirty="0">
                <a:latin typeface="Arial" charset="0"/>
                <a:cs typeface="Arial" charset="0"/>
              </a:rPr>
              <a:t>the </a:t>
            </a:r>
            <a:r>
              <a:rPr lang="en-US" sz="2150" dirty="0" smtClean="0">
                <a:latin typeface="Arial" charset="0"/>
                <a:cs typeface="Arial" charset="0"/>
              </a:rPr>
              <a:t>tenant in writing of final decision, the change in </a:t>
            </a:r>
            <a:r>
              <a:rPr lang="en-US" sz="2150" dirty="0">
                <a:latin typeface="Arial" charset="0"/>
                <a:cs typeface="Arial" charset="0"/>
              </a:rPr>
              <a:t>rent, their obligation to repay all past overpayments in subsidy and the amount due </a:t>
            </a:r>
            <a:endParaRPr lang="en-US" sz="2150" dirty="0" smtClean="0">
              <a:latin typeface="Arial" charset="0"/>
              <a:cs typeface="Arial"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spTree>
    <p:extLst>
      <p:ext uri="{BB962C8B-B14F-4D97-AF65-F5344CB8AC3E}">
        <p14:creationId xmlns:p14="http://schemas.microsoft.com/office/powerpoint/2010/main" val="2452752189"/>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Important Tidbits to Remember </a:t>
            </a:r>
            <a:endParaRPr lang="en-US" dirty="0">
              <a:solidFill>
                <a:srgbClr val="00B0F0"/>
              </a:solidFill>
            </a:endParaRPr>
          </a:p>
        </p:txBody>
      </p:sp>
      <p:sp>
        <p:nvSpPr>
          <p:cNvPr id="37" name="TextBox 36"/>
          <p:cNvSpPr txBox="1"/>
          <p:nvPr/>
        </p:nvSpPr>
        <p:spPr bwMode="auto">
          <a:xfrm>
            <a:off x="428626" y="1102734"/>
            <a:ext cx="8054475" cy="415498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60325" lvl="1">
              <a:defRPr/>
            </a:pPr>
            <a:endParaRPr lang="en-US" sz="1200" b="1" dirty="0">
              <a:latin typeface="Arial" charset="0"/>
              <a:cs typeface="Arial" charset="0"/>
            </a:endParaRPr>
          </a:p>
          <a:p>
            <a:pPr marL="233363" lvl="1">
              <a:defRPr/>
            </a:pPr>
            <a:r>
              <a:rPr lang="en-US" sz="2400" dirty="0" smtClean="0">
                <a:latin typeface="Arial" charset="0"/>
                <a:cs typeface="Arial" charset="0"/>
              </a:rPr>
              <a:t>All errors listed on the Failed Pre-Screening* and Failed Verification Reports, all Failed Statuses on the Summary Report, and all new hires listed on the New Hire report need to be followed up on and corrected within ______ Days of each of these reports being run.</a:t>
            </a:r>
          </a:p>
          <a:p>
            <a:pPr marL="233363" lvl="1">
              <a:defRPr/>
            </a:pPr>
            <a:endParaRPr lang="en-US" sz="2400" dirty="0">
              <a:latin typeface="Arial" charset="0"/>
              <a:cs typeface="Arial" charset="0"/>
            </a:endParaRPr>
          </a:p>
          <a:p>
            <a:pPr marL="233363" lvl="1" algn="ctr">
              <a:defRPr/>
            </a:pPr>
            <a:r>
              <a:rPr lang="en-US" sz="2400" dirty="0" smtClean="0">
                <a:solidFill>
                  <a:srgbClr val="FF0000"/>
                </a:solidFill>
                <a:latin typeface="Arial" charset="0"/>
                <a:cs typeface="Arial" charset="0"/>
              </a:rPr>
              <a:t>30 Days</a:t>
            </a:r>
            <a:r>
              <a:rPr lang="en-US" sz="2400" dirty="0" smtClean="0">
                <a:latin typeface="Arial" charset="0"/>
                <a:cs typeface="Arial" charset="0"/>
              </a:rPr>
              <a:t>  </a:t>
            </a:r>
          </a:p>
          <a:p>
            <a:pPr marL="233363" lvl="1" algn="ctr">
              <a:defRPr/>
            </a:pPr>
            <a:endParaRPr lang="en-US" sz="2400" dirty="0" smtClean="0">
              <a:latin typeface="Arial" charset="0"/>
              <a:cs typeface="Arial" charset="0"/>
            </a:endParaRPr>
          </a:p>
          <a:p>
            <a:pPr marL="233363" lvl="1">
              <a:defRPr/>
            </a:pPr>
            <a:r>
              <a:rPr lang="en-US" sz="2000" dirty="0" smtClean="0">
                <a:latin typeface="Arial" charset="0"/>
                <a:cs typeface="Arial" charset="0"/>
              </a:rPr>
              <a:t>* Some things on the pre-screening have a longer timeframe such as members under 6 added without a SSN, then there is a 90 day window in which the tenant has to provide the SSN.  </a:t>
            </a:r>
            <a:endParaRPr lang="en-US" sz="2000" dirty="0">
              <a:latin typeface="Arial" charset="0"/>
              <a:cs typeface="Arial" charset="0"/>
            </a:endParaRPr>
          </a:p>
        </p:txBody>
      </p:sp>
      <p:pic>
        <p:nvPicPr>
          <p:cNvPr id="5" name="Picture 4"/>
          <p:cNvPicPr>
            <a:picLocks noChangeAspect="1"/>
          </p:cNvPicPr>
          <p:nvPr/>
        </p:nvPicPr>
        <p:blipFill>
          <a:blip r:embed="rId2"/>
          <a:stretch>
            <a:fillRect/>
          </a:stretch>
        </p:blipFill>
        <p:spPr>
          <a:xfrm>
            <a:off x="447676" y="5257718"/>
            <a:ext cx="2857647" cy="1600282"/>
          </a:xfrm>
          <a:prstGeom prst="rect">
            <a:avLst/>
          </a:prstGeom>
        </p:spPr>
      </p:pic>
    </p:spTree>
    <p:extLst>
      <p:ext uri="{BB962C8B-B14F-4D97-AF65-F5344CB8AC3E}">
        <p14:creationId xmlns:p14="http://schemas.microsoft.com/office/powerpoint/2010/main" val="1492803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1524000"/>
            <a:ext cx="8154171" cy="4124206"/>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1320800" lvl="3" indent="-342900">
              <a:spcBef>
                <a:spcPts val="0"/>
              </a:spcBef>
              <a:buFont typeface="Arial" panose="020B0604020202020204" pitchFamily="34" charset="0"/>
              <a:buChar char="•"/>
              <a:defRPr/>
            </a:pPr>
            <a:r>
              <a:rPr lang="en-US" sz="2200" dirty="0">
                <a:latin typeface="Arial" charset="0"/>
                <a:cs typeface="Arial" charset="0"/>
              </a:rPr>
              <a:t>If the tenant cannot pay in full, the owner/agent must all allow the tenant to enter into a repayment agreement</a:t>
            </a:r>
          </a:p>
          <a:p>
            <a:pPr marL="1320800" lvl="3" indent="-342900">
              <a:spcBef>
                <a:spcPts val="0"/>
              </a:spcBef>
              <a:buFont typeface="Arial" panose="020B0604020202020204" pitchFamily="34" charset="0"/>
              <a:buChar char="•"/>
              <a:defRPr/>
            </a:pPr>
            <a:r>
              <a:rPr lang="en-US" sz="2200" dirty="0">
                <a:latin typeface="Arial" charset="0"/>
                <a:cs typeface="Arial" charset="0"/>
              </a:rPr>
              <a:t>If the tenant error was over-reporting of income and/or failure to report decreases in income, the tenant is not entitled to reimbursement of over-payments rent</a:t>
            </a:r>
          </a:p>
          <a:p>
            <a:pPr marL="1031875" lvl="2" indent="-403225">
              <a:spcBef>
                <a:spcPts val="0"/>
              </a:spcBef>
              <a:defRPr/>
            </a:pPr>
            <a:r>
              <a:rPr lang="en-US" sz="2150" dirty="0">
                <a:latin typeface="Arial" charset="0"/>
                <a:cs typeface="Arial" charset="0"/>
              </a:rPr>
              <a:t>4</a:t>
            </a:r>
            <a:r>
              <a:rPr lang="en-US" sz="2150" dirty="0" smtClean="0">
                <a:latin typeface="Arial" charset="0"/>
                <a:cs typeface="Arial" charset="0"/>
              </a:rPr>
              <a:t>.  </a:t>
            </a:r>
            <a:r>
              <a:rPr lang="en-US" sz="2150" dirty="0">
                <a:latin typeface="Arial" charset="0"/>
                <a:cs typeface="Arial" charset="0"/>
              </a:rPr>
              <a:t>Notate the Discrepancy Report in detail what was done to correct the discrepancies</a:t>
            </a:r>
          </a:p>
          <a:p>
            <a:pPr marL="1031875" lvl="2" indent="-403225">
              <a:spcBef>
                <a:spcPts val="0"/>
              </a:spcBef>
              <a:defRPr/>
            </a:pPr>
            <a:r>
              <a:rPr lang="en-US" sz="2150" dirty="0" smtClean="0">
                <a:latin typeface="Arial" charset="0"/>
                <a:cs typeface="Arial" charset="0"/>
              </a:rPr>
              <a:t>5.  </a:t>
            </a:r>
            <a:r>
              <a:rPr lang="en-US" sz="2150" dirty="0">
                <a:latin typeface="Arial" charset="0"/>
                <a:cs typeface="Arial" charset="0"/>
              </a:rPr>
              <a:t>Maintain all backup documentation (notices, verifications, additional documentation etc.) obtained and/or used </a:t>
            </a:r>
          </a:p>
          <a:p>
            <a:pPr marL="693738" lvl="2"/>
            <a:endParaRPr lang="en-US" altLang="en-US" sz="2200" dirty="0" smtClean="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a:solidFill>
                  <a:srgbClr val="0070C0"/>
                </a:solidFill>
                <a:latin typeface="Arial" panose="020B0604020202020204" pitchFamily="34" charset="0"/>
                <a:cs typeface="Arial" panose="020B0604020202020204" pitchFamily="34" charset="0"/>
              </a:rPr>
              <a:t>What to do when Income Discrepancy</a:t>
            </a:r>
            <a:br>
              <a:rPr lang="en-US" b="1" dirty="0">
                <a:solidFill>
                  <a:srgbClr val="0070C0"/>
                </a:solidFill>
                <a:latin typeface="Arial" panose="020B0604020202020204" pitchFamily="34" charset="0"/>
                <a:cs typeface="Arial" panose="020B0604020202020204" pitchFamily="34" charset="0"/>
              </a:rPr>
            </a:br>
            <a:r>
              <a:rPr lang="en-US" b="1" dirty="0">
                <a:solidFill>
                  <a:srgbClr val="0070C0"/>
                </a:solidFill>
                <a:latin typeface="Arial" panose="020B0604020202020204" pitchFamily="34" charset="0"/>
                <a:cs typeface="Arial" panose="020B0604020202020204" pitchFamily="34" charset="0"/>
              </a:rPr>
              <a:t> Report is Generated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2971800" y="5943600"/>
            <a:ext cx="2228965" cy="635033"/>
          </a:xfrm>
          <a:prstGeom prst="rect">
            <a:avLst/>
          </a:prstGeom>
        </p:spPr>
      </p:pic>
    </p:spTree>
    <p:extLst>
      <p:ext uri="{BB962C8B-B14F-4D97-AF65-F5344CB8AC3E}">
        <p14:creationId xmlns:p14="http://schemas.microsoft.com/office/powerpoint/2010/main" val="3099377943"/>
      </p:ext>
    </p:extLst>
  </p:cSld>
  <p:clrMapOvr>
    <a:masterClrMapping/>
  </p:clrMapOvr>
  <p:transition spd="slow">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914400"/>
            <a:ext cx="8154171" cy="563231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000" b="1" dirty="0">
                <a:latin typeface="Arial" pitchFamily="34" charset="0"/>
                <a:cs typeface="Arial" pitchFamily="34" charset="0"/>
              </a:rPr>
              <a:t>Common Issues found during the </a:t>
            </a:r>
            <a:r>
              <a:rPr lang="en-US" sz="2000" b="1" dirty="0" smtClean="0">
                <a:latin typeface="Arial" pitchFamily="34" charset="0"/>
                <a:cs typeface="Arial" pitchFamily="34" charset="0"/>
              </a:rPr>
              <a:t>MOR</a:t>
            </a:r>
          </a:p>
          <a:p>
            <a:pPr>
              <a:defRPr/>
            </a:pPr>
            <a:r>
              <a:rPr lang="en-US" sz="2000" b="1" dirty="0" smtClean="0">
                <a:latin typeface="Arial" pitchFamily="34" charset="0"/>
                <a:cs typeface="Arial" pitchFamily="34" charset="0"/>
              </a:rPr>
              <a:t>regarding </a:t>
            </a:r>
            <a:r>
              <a:rPr lang="en-US" sz="2000" b="1" dirty="0">
                <a:latin typeface="Arial" pitchFamily="34" charset="0"/>
                <a:cs typeface="Arial" pitchFamily="34" charset="0"/>
              </a:rPr>
              <a:t>the Income </a:t>
            </a:r>
            <a:r>
              <a:rPr lang="en-US" sz="2000" b="1" dirty="0" smtClean="0">
                <a:latin typeface="Arial" pitchFamily="34" charset="0"/>
                <a:cs typeface="Arial" pitchFamily="34" charset="0"/>
              </a:rPr>
              <a:t>Discrepancy Report </a:t>
            </a:r>
            <a:r>
              <a:rPr lang="en-US" sz="2000" b="1" dirty="0">
                <a:latin typeface="Arial" pitchFamily="34" charset="0"/>
                <a:cs typeface="Arial" pitchFamily="34" charset="0"/>
              </a:rPr>
              <a:t>Include:</a:t>
            </a:r>
          </a:p>
          <a:p>
            <a:pPr marL="514350" indent="-514350">
              <a:buFont typeface="+mj-lt"/>
              <a:buAutoNum type="arabicPeriod"/>
              <a:defRPr/>
            </a:pPr>
            <a:r>
              <a:rPr lang="en-US" sz="2000" dirty="0" smtClean="0">
                <a:latin typeface="Arial" pitchFamily="34" charset="0"/>
                <a:cs typeface="Arial" pitchFamily="34" charset="0"/>
              </a:rPr>
              <a:t>Not </a:t>
            </a:r>
            <a:r>
              <a:rPr lang="en-US" sz="2000" dirty="0">
                <a:latin typeface="Arial" pitchFamily="34" charset="0"/>
                <a:cs typeface="Arial" pitchFamily="34" charset="0"/>
              </a:rPr>
              <a:t>following up on possible unreported or underreported income (report run and placed in the file but not reviewed)</a:t>
            </a:r>
          </a:p>
          <a:p>
            <a:pPr marL="514350" indent="-514350">
              <a:buFont typeface="+mj-lt"/>
              <a:buAutoNum type="arabicPeriod"/>
              <a:defRPr/>
            </a:pPr>
            <a:r>
              <a:rPr lang="en-US" sz="2000" dirty="0">
                <a:latin typeface="Arial" pitchFamily="34" charset="0"/>
                <a:cs typeface="Arial" pitchFamily="34" charset="0"/>
              </a:rPr>
              <a:t>Not maintaining documentation of all follow up </a:t>
            </a:r>
            <a:r>
              <a:rPr lang="en-US" sz="2000" dirty="0" smtClean="0">
                <a:latin typeface="Arial" pitchFamily="34" charset="0"/>
                <a:cs typeface="Arial" pitchFamily="34" charset="0"/>
              </a:rPr>
              <a:t>actions</a:t>
            </a:r>
          </a:p>
          <a:p>
            <a:pPr marL="514350" indent="-514350">
              <a:buFont typeface="+mj-lt"/>
              <a:buAutoNum type="arabicPeriod"/>
              <a:defRPr/>
            </a:pPr>
            <a:r>
              <a:rPr lang="en-US" sz="2000" dirty="0" smtClean="0">
                <a:latin typeface="Arial" pitchFamily="34" charset="0"/>
                <a:cs typeface="Arial" pitchFamily="34" charset="0"/>
              </a:rPr>
              <a:t>Not notating the report with notations sufficient to explain the reason for the discrepancy including if it was a false positive </a:t>
            </a:r>
          </a:p>
          <a:p>
            <a:pPr>
              <a:defRPr/>
            </a:pPr>
            <a:r>
              <a:rPr lang="en-US" sz="2000" b="1" dirty="0">
                <a:latin typeface="Arial" pitchFamily="34" charset="0"/>
                <a:cs typeface="Arial" pitchFamily="34" charset="0"/>
              </a:rPr>
              <a:t>How to avoid these types of findings: </a:t>
            </a:r>
          </a:p>
          <a:p>
            <a:pPr marL="739775" indent="-457200">
              <a:buFont typeface="Arial" panose="020B0604020202020204" pitchFamily="34" charset="0"/>
              <a:buChar char="•"/>
              <a:defRPr/>
            </a:pPr>
            <a:r>
              <a:rPr lang="en-US" sz="2000" dirty="0">
                <a:latin typeface="Arial" pitchFamily="34" charset="0"/>
                <a:cs typeface="Arial" pitchFamily="34" charset="0"/>
              </a:rPr>
              <a:t>Provide initial and in-depth training to site staff when to run the report as well as how to review the report, compare to reported information in the file, and take any necessary follow up action within 30 days (notice, verification, correction, repayment agreement, etc.)</a:t>
            </a:r>
          </a:p>
          <a:p>
            <a:pPr marL="739775" indent="-457200">
              <a:buFont typeface="Arial" panose="020B0604020202020204" pitchFamily="34" charset="0"/>
              <a:buChar char="•"/>
              <a:defRPr/>
            </a:pPr>
            <a:r>
              <a:rPr lang="en-US" sz="2000" dirty="0">
                <a:latin typeface="Arial" pitchFamily="34" charset="0"/>
                <a:cs typeface="Arial" pitchFamily="34" charset="0"/>
              </a:rPr>
              <a:t>Provide regular refresher training on EIV and how to read, interpret, and follow up on EIV reports a few times a </a:t>
            </a:r>
            <a:r>
              <a:rPr lang="en-US" sz="2000" dirty="0" smtClean="0">
                <a:latin typeface="Arial" pitchFamily="34" charset="0"/>
                <a:cs typeface="Arial" pitchFamily="34" charset="0"/>
              </a:rPr>
              <a:t>year </a:t>
            </a:r>
            <a:endParaRPr lang="en-US" sz="2000" dirty="0">
              <a:latin typeface="Arial" pitchFamily="34" charset="0"/>
              <a:cs typeface="Arial" pitchFamily="34" charset="0"/>
            </a:endParaRPr>
          </a:p>
          <a:p>
            <a:pPr marL="739775" indent="-457200">
              <a:buFont typeface="Arial" panose="020B0604020202020204" pitchFamily="34" charset="0"/>
              <a:buChar char="•"/>
              <a:defRPr/>
            </a:pPr>
            <a:r>
              <a:rPr lang="en-US" sz="2000" dirty="0">
                <a:latin typeface="Arial" pitchFamily="34" charset="0"/>
                <a:cs typeface="Arial" pitchFamily="34" charset="0"/>
              </a:rPr>
              <a:t>Have regional managers do spot checks several times throughout the year to ensure EIV is being used and properly reviewed and followed up </a:t>
            </a:r>
            <a:r>
              <a:rPr lang="en-US" sz="2000" dirty="0" smtClean="0">
                <a:latin typeface="Arial" pitchFamily="34" charset="0"/>
                <a:cs typeface="Arial" pitchFamily="34" charset="0"/>
              </a:rPr>
              <a:t>on</a:t>
            </a:r>
            <a:endParaRPr lang="en-US" sz="2000" dirty="0">
              <a:latin typeface="Arial" pitchFamily="34" charset="0"/>
              <a:cs typeface="Arial" pitchFamily="34" charset="0"/>
            </a:endParaRPr>
          </a:p>
        </p:txBody>
      </p:sp>
      <p:sp>
        <p:nvSpPr>
          <p:cNvPr id="34" name="Title 33"/>
          <p:cNvSpPr>
            <a:spLocks noGrp="1"/>
          </p:cNvSpPr>
          <p:nvPr>
            <p:ph type="title"/>
          </p:nvPr>
        </p:nvSpPr>
        <p:spPr>
          <a:xfrm>
            <a:off x="457200" y="381000"/>
            <a:ext cx="8143316" cy="936625"/>
          </a:xfrm>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MOR Tidbits regarding the Income Discrepancy Report</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5181600" y="6196458"/>
            <a:ext cx="1584433" cy="611420"/>
          </a:xfrm>
          <a:prstGeom prst="rect">
            <a:avLst/>
          </a:prstGeom>
        </p:spPr>
      </p:pic>
      <p:pic>
        <p:nvPicPr>
          <p:cNvPr id="5" name="Picture 4"/>
          <p:cNvPicPr>
            <a:picLocks noChangeAspect="1"/>
          </p:cNvPicPr>
          <p:nvPr/>
        </p:nvPicPr>
        <p:blipFill>
          <a:blip r:embed="rId3"/>
          <a:stretch>
            <a:fillRect/>
          </a:stretch>
        </p:blipFill>
        <p:spPr>
          <a:xfrm>
            <a:off x="6739452" y="685800"/>
            <a:ext cx="1719519" cy="962930"/>
          </a:xfrm>
          <a:prstGeom prst="rect">
            <a:avLst/>
          </a:prstGeom>
        </p:spPr>
      </p:pic>
    </p:spTree>
    <p:extLst>
      <p:ext uri="{BB962C8B-B14F-4D97-AF65-F5344CB8AC3E}">
        <p14:creationId xmlns:p14="http://schemas.microsoft.com/office/powerpoint/2010/main" val="2100526844"/>
      </p:ext>
    </p:extLst>
  </p:cSld>
  <p:clrMapOvr>
    <a:masterClrMapping/>
  </p:clrMapOvr>
  <p:transition spd="slow">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447800"/>
            <a:ext cx="8154171" cy="418576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altLang="en-US" sz="2800" b="1" dirty="0">
                <a:latin typeface="Arial" panose="020B0604020202020204" pitchFamily="34" charset="0"/>
                <a:cs typeface="Arial" panose="020B0604020202020204" pitchFamily="34" charset="0"/>
              </a:rPr>
              <a:t>Repayment Agreement Tips</a:t>
            </a:r>
          </a:p>
          <a:p>
            <a:pPr marL="457200" indent="-457200">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Make sure repayment agreements include all required information and language (refer to HUD Handbook 4350.3 Chapter 8, 8-23 B.)</a:t>
            </a:r>
          </a:p>
          <a:p>
            <a:pPr marL="457200" indent="-457200">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All affected 50059s must be submitted to TRACS</a:t>
            </a:r>
          </a:p>
          <a:p>
            <a:pPr marL="457200" indent="-457200">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Owner/Agents are not required to repay the full amount of the payback up front - only required to repay HUD as the payments are received from the tenant; so an offsetting adjustment to the voucher the corrections appear on must be made </a:t>
            </a:r>
          </a:p>
          <a:p>
            <a:pPr marL="693738" lvl="2"/>
            <a:endParaRPr lang="en-US" altLang="en-US" sz="2200" dirty="0" smtClean="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Bonus - Repayment Agreements</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4112120" y="5257800"/>
            <a:ext cx="2939620" cy="1473512"/>
          </a:xfrm>
          <a:prstGeom prst="rect">
            <a:avLst/>
          </a:prstGeom>
        </p:spPr>
      </p:pic>
    </p:spTree>
    <p:extLst>
      <p:ext uri="{BB962C8B-B14F-4D97-AF65-F5344CB8AC3E}">
        <p14:creationId xmlns:p14="http://schemas.microsoft.com/office/powerpoint/2010/main" val="1971736405"/>
      </p:ext>
    </p:extLst>
  </p:cSld>
  <p:clrMapOvr>
    <a:masterClrMapping/>
  </p:clrMapOvr>
  <p:transition spd="slow">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228600" y="990600"/>
            <a:ext cx="8154171" cy="4893647"/>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457200" indent="-457200">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Owner/Agent must enforce the repayment agreement by both collecting the payments as agreed from the tenant and returning the funds to HUD as agreed on the voucher</a:t>
            </a:r>
          </a:p>
          <a:p>
            <a:pPr marL="857250" lvl="1" indent="-400050">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Failure to pay repayment payments is the same as not paying rent</a:t>
            </a:r>
          </a:p>
          <a:p>
            <a:pPr marL="401638" indent="-401638">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Up to 20% of each payment collected/returned to HUD may be retained by owner/agent for cost of managing the payments </a:t>
            </a:r>
          </a:p>
          <a:p>
            <a:pPr marL="346075" indent="-346075">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Repayment agreements may be renegotiated if income increases or decreases</a:t>
            </a:r>
          </a:p>
          <a:p>
            <a:pPr marL="346075" indent="-346075">
              <a:buFont typeface="Arial" panose="020B0604020202020204" pitchFamily="34" charset="0"/>
              <a:buChar char="•"/>
              <a:tabLst>
                <a:tab pos="284163" algn="l"/>
              </a:tabLst>
              <a:defRPr/>
            </a:pPr>
            <a:r>
              <a:rPr lang="en-US" sz="2400" dirty="0">
                <a:latin typeface="Arial" panose="020B0604020202020204" pitchFamily="34" charset="0"/>
                <a:cs typeface="Arial" panose="020B0604020202020204" pitchFamily="34" charset="0"/>
              </a:rPr>
              <a:t>More than 1 repayment agreement can be entered </a:t>
            </a:r>
            <a:r>
              <a:rPr lang="en-US" sz="2400" dirty="0" smtClean="0">
                <a:latin typeface="Arial" panose="020B0604020202020204" pitchFamily="34" charset="0"/>
                <a:cs typeface="Arial" panose="020B0604020202020204" pitchFamily="34" charset="0"/>
              </a:rPr>
              <a:t>into with the tenant </a:t>
            </a:r>
            <a:endParaRPr lang="en-US" sz="2400" dirty="0">
              <a:latin typeface="Arial" panose="020B0604020202020204" pitchFamily="34" charset="0"/>
              <a:cs typeface="Arial" panose="020B0604020202020204"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Repayment Agreements</a:t>
            </a:r>
            <a:endParaRPr lang="en-US" dirty="0">
              <a:solidFill>
                <a:srgbClr val="00B0F0"/>
              </a:solidFill>
            </a:endParaRPr>
          </a:p>
        </p:txBody>
      </p:sp>
    </p:spTree>
    <p:extLst>
      <p:ext uri="{BB962C8B-B14F-4D97-AF65-F5344CB8AC3E}">
        <p14:creationId xmlns:p14="http://schemas.microsoft.com/office/powerpoint/2010/main" val="2669670500"/>
      </p:ext>
    </p:extLst>
  </p:cSld>
  <p:clrMapOvr>
    <a:masterClrMapping/>
  </p:clrMapOvr>
  <p:transition spd="slow">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 name="TextBox 36"/>
          <p:cNvSpPr txBox="1"/>
          <p:nvPr/>
        </p:nvSpPr>
        <p:spPr bwMode="auto">
          <a:xfrm>
            <a:off x="304800" y="873125"/>
            <a:ext cx="8154171" cy="5632311"/>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000" b="1" dirty="0">
                <a:latin typeface="Arial" pitchFamily="34" charset="0"/>
                <a:cs typeface="Arial" pitchFamily="34" charset="0"/>
              </a:rPr>
              <a:t>Common Issues found during the MOR regarding </a:t>
            </a:r>
            <a:r>
              <a:rPr lang="en-US" sz="2000" b="1" dirty="0" smtClean="0">
                <a:latin typeface="Arial" pitchFamily="34" charset="0"/>
                <a:cs typeface="Arial" pitchFamily="34" charset="0"/>
              </a:rPr>
              <a:t>Repayment Agreements Include</a:t>
            </a:r>
            <a:r>
              <a:rPr lang="en-US" sz="2000" b="1" dirty="0">
                <a:latin typeface="Arial" pitchFamily="34" charset="0"/>
                <a:cs typeface="Arial" pitchFamily="34" charset="0"/>
              </a:rPr>
              <a:t>:</a:t>
            </a:r>
          </a:p>
          <a:p>
            <a:pPr marL="514350" indent="-514350">
              <a:buFont typeface="+mj-lt"/>
              <a:buAutoNum type="arabicPeriod"/>
              <a:defRPr/>
            </a:pPr>
            <a:r>
              <a:rPr lang="en-US" sz="2000" dirty="0" smtClean="0">
                <a:latin typeface="Arial" pitchFamily="34" charset="0"/>
                <a:cs typeface="Arial" pitchFamily="34" charset="0"/>
              </a:rPr>
              <a:t>Payments not being collected </a:t>
            </a:r>
            <a:endParaRPr lang="en-US" sz="2000" dirty="0">
              <a:latin typeface="Arial" pitchFamily="34" charset="0"/>
              <a:cs typeface="Arial" pitchFamily="34" charset="0"/>
            </a:endParaRPr>
          </a:p>
          <a:p>
            <a:pPr marL="514350" indent="-514350">
              <a:buFont typeface="+mj-lt"/>
              <a:buAutoNum type="arabicPeriod"/>
              <a:defRPr/>
            </a:pPr>
            <a:r>
              <a:rPr lang="en-US" sz="2000" dirty="0" smtClean="0">
                <a:latin typeface="Arial" pitchFamily="34" charset="0"/>
                <a:cs typeface="Arial" pitchFamily="34" charset="0"/>
              </a:rPr>
              <a:t>Payments were collected, but have not been returned to HUD on the voucher</a:t>
            </a:r>
          </a:p>
          <a:p>
            <a:pPr>
              <a:defRPr/>
            </a:pPr>
            <a:r>
              <a:rPr lang="en-US" sz="2000" b="1" dirty="0" smtClean="0">
                <a:latin typeface="Arial" pitchFamily="34" charset="0"/>
                <a:cs typeface="Arial" pitchFamily="34" charset="0"/>
              </a:rPr>
              <a:t>How to avoid these types of findings: </a:t>
            </a:r>
          </a:p>
          <a:p>
            <a:pPr marL="739775" indent="-457200">
              <a:buFont typeface="Arial" panose="020B0604020202020204" pitchFamily="34" charset="0"/>
              <a:buChar char="•"/>
              <a:defRPr/>
            </a:pPr>
            <a:r>
              <a:rPr lang="en-US" sz="2000" dirty="0" smtClean="0">
                <a:latin typeface="Arial" pitchFamily="34" charset="0"/>
                <a:cs typeface="Arial" pitchFamily="34" charset="0"/>
              </a:rPr>
              <a:t>Have detailed procedures in place that outline the follow up requirements after a repayment agreement is generated</a:t>
            </a:r>
          </a:p>
          <a:p>
            <a:pPr marL="739775" indent="-457200">
              <a:buFont typeface="Arial" panose="020B0604020202020204" pitchFamily="34" charset="0"/>
              <a:buChar char="•"/>
              <a:defRPr/>
            </a:pPr>
            <a:r>
              <a:rPr lang="en-US" sz="2000" dirty="0" smtClean="0">
                <a:latin typeface="Arial" pitchFamily="34" charset="0"/>
                <a:cs typeface="Arial" pitchFamily="34" charset="0"/>
              </a:rPr>
              <a:t>Provide initial and in-depth training to site staff on how to track repayment agreements, ensure payments are made as required, payments made are returned to HUD on the voucher timely, action is taken when payments are not consistently made, and how/when to renegotiate an agreement </a:t>
            </a:r>
          </a:p>
          <a:p>
            <a:pPr marL="739775" indent="-457200">
              <a:buFont typeface="Arial" panose="020B0604020202020204" pitchFamily="34" charset="0"/>
              <a:buChar char="•"/>
              <a:defRPr/>
            </a:pPr>
            <a:r>
              <a:rPr lang="en-US" sz="2000" dirty="0" smtClean="0">
                <a:latin typeface="Arial" pitchFamily="34" charset="0"/>
                <a:cs typeface="Arial" pitchFamily="34" charset="0"/>
              </a:rPr>
              <a:t>Provide regular refresher training on repayment agreement requirements a few times a year </a:t>
            </a:r>
          </a:p>
          <a:p>
            <a:pPr marL="739775" indent="-457200">
              <a:buFont typeface="Arial" panose="020B0604020202020204" pitchFamily="34" charset="0"/>
              <a:buChar char="•"/>
              <a:defRPr/>
            </a:pPr>
            <a:r>
              <a:rPr lang="en-US" sz="2000" dirty="0" smtClean="0">
                <a:latin typeface="Arial" pitchFamily="34" charset="0"/>
                <a:cs typeface="Arial" pitchFamily="34" charset="0"/>
              </a:rPr>
              <a:t>Have regional managers do spot checks several times throughout the year to ensure repayment agreements are being properly managed</a:t>
            </a:r>
            <a:endParaRPr lang="en-US" sz="20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MOR Tidbits on Repayment Agreements</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6739452" y="17721"/>
            <a:ext cx="1719519" cy="962930"/>
          </a:xfrm>
          <a:prstGeom prst="rect">
            <a:avLst/>
          </a:prstGeom>
        </p:spPr>
      </p:pic>
      <p:pic>
        <p:nvPicPr>
          <p:cNvPr id="5" name="Picture 4"/>
          <p:cNvPicPr>
            <a:picLocks noChangeAspect="1"/>
          </p:cNvPicPr>
          <p:nvPr/>
        </p:nvPicPr>
        <p:blipFill>
          <a:blip r:embed="rId3"/>
          <a:stretch>
            <a:fillRect/>
          </a:stretch>
        </p:blipFill>
        <p:spPr>
          <a:xfrm>
            <a:off x="5002619" y="6187770"/>
            <a:ext cx="1736833" cy="670230"/>
          </a:xfrm>
          <a:prstGeom prst="rect">
            <a:avLst/>
          </a:prstGeom>
        </p:spPr>
      </p:pic>
    </p:spTree>
    <p:extLst>
      <p:ext uri="{BB962C8B-B14F-4D97-AF65-F5344CB8AC3E}">
        <p14:creationId xmlns:p14="http://schemas.microsoft.com/office/powerpoint/2010/main" val="2004244195"/>
      </p:ext>
    </p:extLst>
  </p:cSld>
  <p:clrMapOvr>
    <a:masterClrMapping/>
  </p:clrMapOvr>
  <p:transition spd="slow">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18295124">
            <a:off x="134690" y="1167207"/>
            <a:ext cx="1768202" cy="1139072"/>
          </a:xfrm>
          <a:prstGeom prst="rect">
            <a:avLst/>
          </a:prstGeom>
        </p:spPr>
      </p:pic>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41987" name="Text Placeholder 30"/>
          <p:cNvSpPr>
            <a:spLocks noGrp="1"/>
          </p:cNvSpPr>
          <p:nvPr>
            <p:ph type="body" sz="quarter" idx="13"/>
          </p:nvPr>
        </p:nvSpPr>
        <p:spPr>
          <a:xfrm>
            <a:off x="76200" y="0"/>
            <a:ext cx="8534400" cy="914400"/>
          </a:xfr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Autofit/>
          </a:bodyPr>
          <a:lstStyle/>
          <a:p>
            <a:pPr marL="231775" indent="0" eaLnBrk="1" hangingPunct="1">
              <a:spcBef>
                <a:spcPct val="0"/>
              </a:spcBef>
            </a:pPr>
            <a:r>
              <a:rPr lang="en-US" altLang="en-US" sz="2800" kern="1200" dirty="0" smtClean="0">
                <a:solidFill>
                  <a:srgbClr val="0070C0"/>
                </a:solidFill>
                <a:latin typeface="Arial" panose="020B0604020202020204" pitchFamily="34" charset="0"/>
                <a:cs typeface="Arial" panose="020B0604020202020204" pitchFamily="34" charset="0"/>
              </a:rPr>
              <a:t>You Can Do It!</a:t>
            </a:r>
            <a:endParaRPr lang="en-US" altLang="en-US" sz="2800" kern="1200" dirty="0">
              <a:solidFill>
                <a:srgbClr val="0070C0"/>
              </a:solidFill>
              <a:latin typeface="Arial" panose="020B0604020202020204" pitchFamily="34" charset="0"/>
              <a:cs typeface="Arial" panose="020B0604020202020204" pitchFamily="34" charset="0"/>
            </a:endParaRPr>
          </a:p>
        </p:txBody>
      </p:sp>
      <p:sp>
        <p:nvSpPr>
          <p:cNvPr id="41990" name="Content Placeholder 2"/>
          <p:cNvSpPr>
            <a:spLocks noGrp="1"/>
          </p:cNvSpPr>
          <p:nvPr>
            <p:ph sz="quarter" idx="15"/>
          </p:nvPr>
        </p:nvSpPr>
        <p:spPr>
          <a:xfrm>
            <a:off x="304800" y="914400"/>
            <a:ext cx="8305800" cy="4881847"/>
          </a:xfrm>
        </p:spPr>
        <p:txBody>
          <a:bodyPr/>
          <a:lstStyle/>
          <a:p>
            <a:pPr marL="0" indent="0"/>
            <a:r>
              <a:rPr lang="en-US" altLang="en-US" dirty="0" smtClean="0"/>
              <a:t> </a:t>
            </a:r>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75</a:t>
            </a:fld>
            <a:endParaRPr lang="en-US" altLang="en-US" sz="1000" dirty="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981200" y="2320469"/>
            <a:ext cx="4419600" cy="4151745"/>
          </a:xfrm>
          <a:prstGeom prst="rect">
            <a:avLst/>
          </a:prstGeom>
        </p:spPr>
      </p:pic>
      <p:sp>
        <p:nvSpPr>
          <p:cNvPr id="9" name="TextBox 8"/>
          <p:cNvSpPr txBox="1"/>
          <p:nvPr/>
        </p:nvSpPr>
        <p:spPr bwMode="auto">
          <a:xfrm>
            <a:off x="1779270" y="845820"/>
            <a:ext cx="6324600" cy="1107996"/>
          </a:xfrm>
          <a:prstGeom prst="rect">
            <a:avLst/>
          </a:prstGeom>
          <a:ln>
            <a:no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200" b="1" dirty="0" smtClean="0">
                <a:latin typeface="Arial" pitchFamily="34" charset="0"/>
                <a:cs typeface="Arial" pitchFamily="34" charset="0"/>
              </a:rPr>
              <a:t>Congratulations, you now have the keys to success for Income Discrepancies.  Are you ready to tackle income discrepancies?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180469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pPr algn="ctr">
              <a:defRPr/>
            </a:pPr>
            <a:r>
              <a:rPr lang="en-US" dirty="0"/>
              <a:t>North Tampa Housing Development Corporation</a:t>
            </a:r>
          </a:p>
        </p:txBody>
      </p:sp>
      <p:sp>
        <p:nvSpPr>
          <p:cNvPr id="41987" name="Text Placeholder 30"/>
          <p:cNvSpPr>
            <a:spLocks noGrp="1"/>
          </p:cNvSpPr>
          <p:nvPr>
            <p:ph type="body" sz="quarter" idx="13"/>
          </p:nvPr>
        </p:nvSpPr>
        <p:spPr>
          <a:xfrm>
            <a:off x="76200" y="0"/>
            <a:ext cx="8534400" cy="914400"/>
          </a:xfrm>
          <a:solidFill>
            <a:schemeClr val="bg1"/>
          </a:solidFill>
          <a:ln>
            <a:noFill/>
          </a:ln>
          <a:ex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noAutofit/>
          </a:bodyPr>
          <a:lstStyle/>
          <a:p>
            <a:pPr marL="231775" indent="0" eaLnBrk="1" hangingPunct="1">
              <a:spcBef>
                <a:spcPct val="0"/>
              </a:spcBef>
            </a:pPr>
            <a:r>
              <a:rPr lang="en-US" altLang="en-US" sz="2800" kern="1200" dirty="0" smtClean="0">
                <a:solidFill>
                  <a:srgbClr val="0070C0"/>
                </a:solidFill>
                <a:latin typeface="Arial" panose="020B0604020202020204" pitchFamily="34" charset="0"/>
                <a:cs typeface="Arial" panose="020B0604020202020204" pitchFamily="34" charset="0"/>
              </a:rPr>
              <a:t>Q &amp; A</a:t>
            </a:r>
            <a:endParaRPr lang="en-US" altLang="en-US" sz="2800" kern="1200" dirty="0">
              <a:solidFill>
                <a:srgbClr val="0070C0"/>
              </a:solidFill>
              <a:latin typeface="Arial" panose="020B0604020202020204" pitchFamily="34" charset="0"/>
              <a:cs typeface="Arial" panose="020B0604020202020204" pitchFamily="34" charset="0"/>
            </a:endParaRPr>
          </a:p>
        </p:txBody>
      </p:sp>
      <p:sp>
        <p:nvSpPr>
          <p:cNvPr id="41990" name="Content Placeholder 2"/>
          <p:cNvSpPr>
            <a:spLocks noGrp="1"/>
          </p:cNvSpPr>
          <p:nvPr>
            <p:ph sz="quarter" idx="15"/>
          </p:nvPr>
        </p:nvSpPr>
        <p:spPr>
          <a:xfrm>
            <a:off x="304800" y="1143000"/>
            <a:ext cx="8305800" cy="4881847"/>
          </a:xfrm>
        </p:spPr>
        <p:txBody>
          <a:bodyPr/>
          <a:lstStyle/>
          <a:p>
            <a:pPr marL="0" indent="0"/>
            <a:r>
              <a:rPr lang="en-US" altLang="en-US" dirty="0" smtClean="0"/>
              <a:t> </a:t>
            </a:r>
          </a:p>
        </p:txBody>
      </p:sp>
      <p:sp>
        <p:nvSpPr>
          <p:cNvPr id="11" name="Slide Number Placeholder 4"/>
          <p:cNvSpPr>
            <a:spLocks noGrp="1"/>
          </p:cNvSpPr>
          <p:nvPr>
            <p:ph type="sldNum" sz="quarter" idx="4294967295"/>
          </p:nvPr>
        </p:nvSpPr>
        <p:spPr>
          <a:xfrm>
            <a:off x="8610600" y="6477000"/>
            <a:ext cx="464753" cy="304800"/>
          </a:xfrm>
          <a:prstGeom prst="rect">
            <a:avLst/>
          </a:prstGeom>
        </p:spPr>
        <p:txBody>
          <a:bodyPr/>
          <a:lstStyle/>
          <a:p>
            <a:pPr>
              <a:defRPr/>
            </a:pPr>
            <a:fld id="{1C1E728C-F1CA-46CE-B227-C2B60DF11340}" type="slidenum">
              <a:rPr lang="en-US" altLang="en-US" sz="1000" smtClean="0">
                <a:cs typeface="Arial" panose="020B0604020202020204" pitchFamily="34" charset="0"/>
              </a:rPr>
              <a:pPr>
                <a:defRPr/>
              </a:pPr>
              <a:t>76</a:t>
            </a:fld>
            <a:endParaRPr lang="en-US" altLang="en-US" sz="1000" dirty="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29" y="1396999"/>
            <a:ext cx="6941771" cy="4627847"/>
          </a:xfrm>
          <a:prstGeom prst="rect">
            <a:avLst/>
          </a:prstGeom>
        </p:spPr>
      </p:pic>
    </p:spTree>
    <p:extLst>
      <p:ext uri="{BB962C8B-B14F-4D97-AF65-F5344CB8AC3E}">
        <p14:creationId xmlns:p14="http://schemas.microsoft.com/office/powerpoint/2010/main" val="341183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812006"/>
            <a:ext cx="8073968" cy="5201424"/>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marL="55563" lvl="1">
              <a:defRPr/>
            </a:pPr>
            <a:endParaRPr lang="en-US" sz="2800" b="1" dirty="0" smtClean="0">
              <a:latin typeface="Arial" charset="0"/>
              <a:cs typeface="Arial" charset="0"/>
            </a:endParaRPr>
          </a:p>
          <a:p>
            <a:pPr marL="55563" lvl="1">
              <a:defRPr/>
            </a:pPr>
            <a:r>
              <a:rPr lang="en-US" sz="2800" b="1" dirty="0" smtClean="0">
                <a:latin typeface="Arial" charset="0"/>
                <a:cs typeface="Arial" charset="0"/>
              </a:rPr>
              <a:t>Run Income, </a:t>
            </a:r>
            <a:r>
              <a:rPr lang="en-US" sz="2800" b="1" dirty="0">
                <a:latin typeface="Arial" charset="0"/>
                <a:cs typeface="Arial" charset="0"/>
              </a:rPr>
              <a:t>&amp; Discrepancy </a:t>
            </a:r>
            <a:r>
              <a:rPr lang="en-US" sz="2800" b="1" dirty="0" smtClean="0">
                <a:latin typeface="Arial" charset="0"/>
                <a:cs typeface="Arial" charset="0"/>
              </a:rPr>
              <a:t>Reports Timely</a:t>
            </a:r>
            <a:endParaRPr lang="en-US" sz="2800" b="1" dirty="0">
              <a:latin typeface="Arial" charset="0"/>
              <a:cs typeface="Arial" charset="0"/>
            </a:endParaRPr>
          </a:p>
          <a:p>
            <a:pPr marL="512763" lvl="1" indent="-403225">
              <a:spcBef>
                <a:spcPts val="0"/>
              </a:spcBef>
              <a:buFont typeface="Arial" pitchFamily="34" charset="0"/>
              <a:buChar char="•"/>
              <a:defRPr/>
            </a:pPr>
            <a:r>
              <a:rPr lang="en-US" sz="2300" dirty="0" smtClean="0">
                <a:latin typeface="Arial" charset="0"/>
                <a:cs typeface="Arial" charset="0"/>
              </a:rPr>
              <a:t>Summary, Income, and Discrepancy reports are </a:t>
            </a:r>
            <a:r>
              <a:rPr lang="en-US" sz="2300" dirty="0">
                <a:latin typeface="Arial" charset="0"/>
                <a:cs typeface="Arial" charset="0"/>
              </a:rPr>
              <a:t>automatically generated each time the Income Report is run in EIV</a:t>
            </a:r>
          </a:p>
          <a:p>
            <a:pPr marL="512763" lvl="1" indent="-403225">
              <a:spcBef>
                <a:spcPts val="0"/>
              </a:spcBef>
              <a:buFont typeface="Arial" pitchFamily="34" charset="0"/>
              <a:buChar char="•"/>
              <a:defRPr/>
            </a:pPr>
            <a:r>
              <a:rPr lang="en-US" sz="2300" dirty="0">
                <a:latin typeface="Arial" charset="0"/>
                <a:cs typeface="Arial" charset="0"/>
              </a:rPr>
              <a:t>System searches for available personal identifiers and income data for each member and matches that data to information listed on the last 50059 submitted to TRACS</a:t>
            </a:r>
          </a:p>
          <a:p>
            <a:pPr marL="512763" lvl="1" indent="-403225">
              <a:spcBef>
                <a:spcPts val="0"/>
              </a:spcBef>
              <a:buFont typeface="Arial" pitchFamily="34" charset="0"/>
              <a:buChar char="•"/>
              <a:defRPr/>
            </a:pPr>
            <a:r>
              <a:rPr lang="en-US" sz="2300" b="1" u="sng" dirty="0">
                <a:latin typeface="Arial" charset="0"/>
                <a:cs typeface="Arial" charset="0"/>
              </a:rPr>
              <a:t>Must</a:t>
            </a:r>
            <a:r>
              <a:rPr lang="en-US" sz="2300" dirty="0">
                <a:latin typeface="Arial" charset="0"/>
                <a:cs typeface="Arial" charset="0"/>
              </a:rPr>
              <a:t> generate these reports within </a:t>
            </a:r>
            <a:r>
              <a:rPr lang="en-US" sz="2300" b="1" u="sng" dirty="0">
                <a:latin typeface="Arial" charset="0"/>
                <a:cs typeface="Arial" charset="0"/>
              </a:rPr>
              <a:t>90 days after MI or IC 50059 submission</a:t>
            </a:r>
            <a:r>
              <a:rPr lang="en-US" sz="2300" u="sng" dirty="0">
                <a:latin typeface="Arial" charset="0"/>
                <a:cs typeface="Arial" charset="0"/>
              </a:rPr>
              <a:t> </a:t>
            </a:r>
            <a:r>
              <a:rPr lang="en-US" sz="2300" dirty="0">
                <a:latin typeface="Arial" charset="0"/>
                <a:cs typeface="Arial" charset="0"/>
              </a:rPr>
              <a:t>to TRACS</a:t>
            </a:r>
          </a:p>
          <a:p>
            <a:pPr marL="512763" lvl="1" indent="-403225">
              <a:spcBef>
                <a:spcPts val="0"/>
              </a:spcBef>
              <a:buFont typeface="Arial" pitchFamily="34" charset="0"/>
              <a:buChar char="•"/>
              <a:defRPr/>
            </a:pPr>
            <a:r>
              <a:rPr lang="en-US" sz="2300" b="1" u="sng" dirty="0">
                <a:latin typeface="Arial" charset="0"/>
                <a:cs typeface="Arial" charset="0"/>
              </a:rPr>
              <a:t>Must</a:t>
            </a:r>
            <a:r>
              <a:rPr lang="en-US" sz="2300" dirty="0">
                <a:latin typeface="Arial" charset="0"/>
                <a:cs typeface="Arial" charset="0"/>
              </a:rPr>
              <a:t> generate these reports at </a:t>
            </a:r>
            <a:r>
              <a:rPr lang="en-US" sz="2300" b="1" u="sng" dirty="0">
                <a:latin typeface="Arial" charset="0"/>
                <a:cs typeface="Arial" charset="0"/>
              </a:rPr>
              <a:t>each AR &amp; IR </a:t>
            </a:r>
            <a:r>
              <a:rPr lang="en-US" sz="2300" dirty="0">
                <a:latin typeface="Arial" charset="0"/>
                <a:cs typeface="Arial" charset="0"/>
              </a:rPr>
              <a:t>(and  other times if so outlined in O/A procedures</a:t>
            </a:r>
            <a:r>
              <a:rPr lang="en-US" sz="2300" dirty="0" smtClean="0">
                <a:latin typeface="Arial" charset="0"/>
                <a:cs typeface="Arial" charset="0"/>
              </a:rPr>
              <a:t>)</a:t>
            </a:r>
          </a:p>
          <a:p>
            <a:pPr marL="512763" lvl="1" indent="-403225">
              <a:spcBef>
                <a:spcPts val="0"/>
              </a:spcBef>
              <a:buFont typeface="Arial" pitchFamily="34" charset="0"/>
              <a:buChar char="•"/>
              <a:defRPr/>
            </a:pPr>
            <a:r>
              <a:rPr lang="en-US" sz="2300" dirty="0">
                <a:latin typeface="Arial" charset="0"/>
                <a:cs typeface="Arial" charset="0"/>
              </a:rPr>
              <a:t>HUD Handbook 4350.3 Chapter 9, 9-11 A, B, and C. provides guidance on how to use these </a:t>
            </a:r>
            <a:r>
              <a:rPr lang="en-US" sz="2300" dirty="0" smtClean="0">
                <a:latin typeface="Arial" charset="0"/>
                <a:cs typeface="Arial" charset="0"/>
              </a:rPr>
              <a:t>reports</a:t>
            </a:r>
            <a:endParaRPr lang="en-US" sz="2300" dirty="0">
              <a:latin typeface="Arial" charset="0"/>
              <a:cs typeface="Arial"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More </a:t>
            </a:r>
            <a:r>
              <a:rPr lang="en-US" b="1" dirty="0">
                <a:solidFill>
                  <a:srgbClr val="0070C0"/>
                </a:solidFill>
                <a:latin typeface="Arial" panose="020B0604020202020204" pitchFamily="34" charset="0"/>
                <a:cs typeface="Arial" panose="020B0604020202020204" pitchFamily="34" charset="0"/>
              </a:rPr>
              <a:t>Tidbits to Remember </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5144608" y="259528"/>
            <a:ext cx="3340272" cy="1104957"/>
          </a:xfrm>
          <a:prstGeom prst="rect">
            <a:avLst/>
          </a:prstGeom>
        </p:spPr>
      </p:pic>
    </p:spTree>
    <p:extLst>
      <p:ext uri="{BB962C8B-B14F-4D97-AF65-F5344CB8AC3E}">
        <p14:creationId xmlns:p14="http://schemas.microsoft.com/office/powerpoint/2010/main" val="894486253"/>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4800" y="1524000"/>
            <a:ext cx="8054475" cy="4047262"/>
          </a:xfrm>
          <a:prstGeom prst="rect">
            <a:avLst/>
          </a:prstGeom>
          <a:ln>
            <a:solidFill>
              <a:schemeClr val="accent3">
                <a:lumMod val="75000"/>
              </a:schemeClr>
            </a:solidFill>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b" anchorCtr="0" compatLnSpc="1">
            <a:prstTxWarp prst="textNoShape">
              <a:avLst/>
            </a:prstTxWarp>
            <a:spAutoFit/>
          </a:bodyPr>
          <a:lstStyle/>
          <a:p>
            <a:pPr>
              <a:defRPr/>
            </a:pPr>
            <a:r>
              <a:rPr lang="en-US" sz="2800" b="1" dirty="0">
                <a:latin typeface="Arial" pitchFamily="34" charset="0"/>
                <a:cs typeface="Arial" pitchFamily="34" charset="0"/>
              </a:rPr>
              <a:t>Income Report</a:t>
            </a:r>
          </a:p>
          <a:p>
            <a:pPr marL="401638" indent="-346075">
              <a:spcBef>
                <a:spcPts val="300"/>
              </a:spcBef>
              <a:buFont typeface="Arial" pitchFamily="34" charset="0"/>
              <a:buChar char="•"/>
              <a:defRPr/>
            </a:pPr>
            <a:r>
              <a:rPr lang="en-US" sz="2400" dirty="0">
                <a:latin typeface="Arial" pitchFamily="34" charset="0"/>
                <a:cs typeface="Arial" pitchFamily="34" charset="0"/>
              </a:rPr>
              <a:t>Income Report includes information for each household member for:</a:t>
            </a:r>
          </a:p>
          <a:p>
            <a:pPr marL="858838" lvl="2" indent="-457200">
              <a:spcBef>
                <a:spcPts val="300"/>
              </a:spcBef>
              <a:buFont typeface="Arial" pitchFamily="34" charset="0"/>
              <a:buChar char="•"/>
              <a:defRPr/>
            </a:pPr>
            <a:r>
              <a:rPr lang="en-US" sz="2400" dirty="0">
                <a:latin typeface="Arial" pitchFamily="34" charset="0"/>
                <a:cs typeface="Arial" pitchFamily="34" charset="0"/>
              </a:rPr>
              <a:t>Wages</a:t>
            </a:r>
          </a:p>
          <a:p>
            <a:pPr marL="1257300" lvl="3" indent="-398463">
              <a:spcBef>
                <a:spcPts val="300"/>
              </a:spcBef>
              <a:buFont typeface="Arial" pitchFamily="34" charset="0"/>
              <a:buChar char="•"/>
              <a:defRPr/>
            </a:pPr>
            <a:r>
              <a:rPr lang="en-US" sz="2400" dirty="0">
                <a:latin typeface="Arial" pitchFamily="34" charset="0"/>
                <a:cs typeface="Arial" pitchFamily="34" charset="0"/>
              </a:rPr>
              <a:t>Including New Hire Information</a:t>
            </a:r>
          </a:p>
          <a:p>
            <a:pPr marL="800100" lvl="2" indent="-398463">
              <a:spcBef>
                <a:spcPts val="300"/>
              </a:spcBef>
              <a:buFont typeface="Arial" pitchFamily="34" charset="0"/>
              <a:buChar char="•"/>
              <a:defRPr/>
            </a:pPr>
            <a:r>
              <a:rPr lang="en-US" sz="2400" dirty="0">
                <a:latin typeface="Arial" pitchFamily="34" charset="0"/>
                <a:cs typeface="Arial" pitchFamily="34" charset="0"/>
              </a:rPr>
              <a:t>Unemployment benefits</a:t>
            </a:r>
          </a:p>
          <a:p>
            <a:pPr marL="800100" lvl="2" indent="-398463">
              <a:spcBef>
                <a:spcPts val="300"/>
              </a:spcBef>
              <a:buFont typeface="Arial" pitchFamily="34" charset="0"/>
              <a:buChar char="•"/>
              <a:defRPr/>
            </a:pPr>
            <a:r>
              <a:rPr lang="en-US" sz="2400" dirty="0">
                <a:latin typeface="Arial" pitchFamily="34" charset="0"/>
                <a:cs typeface="Arial" pitchFamily="34" charset="0"/>
              </a:rPr>
              <a:t>Social Security benefits</a:t>
            </a:r>
          </a:p>
          <a:p>
            <a:pPr marL="1257300" lvl="3" indent="-454025">
              <a:spcBef>
                <a:spcPts val="300"/>
              </a:spcBef>
              <a:buFont typeface="Arial" pitchFamily="34" charset="0"/>
              <a:buChar char="•"/>
              <a:defRPr/>
            </a:pPr>
            <a:r>
              <a:rPr lang="en-US" sz="2200" dirty="0">
                <a:latin typeface="Arial" pitchFamily="34" charset="0"/>
                <a:cs typeface="Arial" pitchFamily="34" charset="0"/>
              </a:rPr>
              <a:t>SS, SSI, Dual Entitlements, and </a:t>
            </a:r>
            <a:r>
              <a:rPr lang="en-US" sz="2200" dirty="0" smtClean="0">
                <a:latin typeface="Arial" pitchFamily="34" charset="0"/>
                <a:cs typeface="Arial" pitchFamily="34" charset="0"/>
              </a:rPr>
              <a:t>Medicare</a:t>
            </a:r>
          </a:p>
          <a:p>
            <a:pPr marL="514350" indent="-514350">
              <a:buFont typeface="+mj-lt"/>
              <a:buAutoNum type="arabicPeriod"/>
              <a:defRPr/>
            </a:pPr>
            <a:endParaRPr lang="en-US" sz="2400" dirty="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34" name="Title 33"/>
          <p:cNvSpPr>
            <a:spLocks noGrp="1"/>
          </p:cNvSpPr>
          <p:nvPr>
            <p:ph type="title"/>
          </p:nvPr>
        </p:nvSpPr>
        <p:spPr/>
        <p:txBody>
          <a:bodyPr>
            <a:normAutofit/>
          </a:bodyPr>
          <a:lstStyle/>
          <a:p>
            <a:r>
              <a:rPr lang="en-US" b="1" dirty="0" smtClean="0">
                <a:solidFill>
                  <a:srgbClr val="0070C0"/>
                </a:solidFill>
                <a:latin typeface="Arial" panose="020B0604020202020204" pitchFamily="34" charset="0"/>
                <a:cs typeface="Arial" panose="020B0604020202020204" pitchFamily="34" charset="0"/>
              </a:rPr>
              <a:t>Income Report</a:t>
            </a:r>
            <a:endParaRPr lang="en-US" dirty="0">
              <a:solidFill>
                <a:srgbClr val="00B0F0"/>
              </a:solidFill>
            </a:endParaRPr>
          </a:p>
        </p:txBody>
      </p:sp>
      <p:pic>
        <p:nvPicPr>
          <p:cNvPr id="4" name="Picture 3"/>
          <p:cNvPicPr>
            <a:picLocks noChangeAspect="1"/>
          </p:cNvPicPr>
          <p:nvPr/>
        </p:nvPicPr>
        <p:blipFill>
          <a:blip r:embed="rId2"/>
          <a:stretch>
            <a:fillRect/>
          </a:stretch>
        </p:blipFill>
        <p:spPr>
          <a:xfrm>
            <a:off x="4038600" y="0"/>
            <a:ext cx="4003740" cy="2006912"/>
          </a:xfrm>
          <a:prstGeom prst="rect">
            <a:avLst/>
          </a:prstGeom>
        </p:spPr>
      </p:pic>
    </p:spTree>
    <p:extLst>
      <p:ext uri="{BB962C8B-B14F-4D97-AF65-F5344CB8AC3E}">
        <p14:creationId xmlns:p14="http://schemas.microsoft.com/office/powerpoint/2010/main" val="920308942"/>
      </p:ext>
    </p:extLst>
  </p:cSld>
  <p:clrMapOvr>
    <a:masterClrMapping/>
  </p:clrMapOvr>
  <p:transition spd="slow">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249&quot;&gt;&lt;object type=&quot;3&quot; unique_id=&quot;13502&quot;&gt;&lt;property id=&quot;20148&quot; value=&quot;5&quot;/&gt;&lt;property id=&quot;20300&quot; value=&quot;Slide 1 - &amp;quot;RENT ADJUSTMENTS TOOLS &amp;amp; TIPS&amp;quot;&quot;/&gt;&lt;property id=&quot;20307&quot; value=&quot;654&quot;/&gt;&lt;/object&gt;&lt;object type=&quot;3&quot; unique_id=&quot;13503&quot;&gt;&lt;property id=&quot;20148&quot; value=&quot;5&quot;/&gt;&lt;property id=&quot;20300&quot; value=&quot;Slide 2 - &amp;quot;North Tampa Housing Development Corporation&amp;quot;&quot;/&gt;&lt;property id=&quot;20307&quot; value=&quot;655&quot;/&gt;&lt;/object&gt;&lt;object type=&quot;3&quot; unique_id=&quot;13504&quot;&gt;&lt;property id=&quot;20148&quot; value=&quot;5&quot;/&gt;&lt;property id=&quot;20300&quot; value=&quot;Slide 3 - &amp;quot;North Tampa Housing Development Corporation&amp;quot;&quot;/&gt;&lt;property id=&quot;20307&quot; value=&quot;656&quot;/&gt;&lt;/object&gt;&lt;object type=&quot;3&quot; unique_id=&quot;13505&quot;&gt;&lt;property id=&quot;20148&quot; value=&quot;5&quot;/&gt;&lt;property id=&quot;20300&quot; value=&quot;Slide 4 - &amp;quot;North Tampa Housing Development Corporation&amp;quot;&quot;/&gt;&lt;property id=&quot;20307&quot; value=&quot;657&quot;/&gt;&lt;/object&gt;&lt;object type=&quot;3&quot; unique_id=&quot;13506&quot;&gt;&lt;property id=&quot;20148&quot; value=&quot;5&quot;/&gt;&lt;property id=&quot;20300&quot; value=&quot;Slide 5 - &amp;quot;POLL QUESTIONS&amp;quot;&quot;/&gt;&lt;property id=&quot;20307&quot; value=&quot;658&quot;/&gt;&lt;/object&gt;&lt;object type=&quot;3&quot; unique_id=&quot;13507&quot;&gt;&lt;property id=&quot;20148&quot; value=&quot;5&quot;/&gt;&lt;property id=&quot;20300&quot; value=&quot;Slide 6&quot;/&gt;&lt;property id=&quot;20307&quot; value=&quot;659&quot;/&gt;&lt;/object&gt;&lt;object type=&quot;3&quot; unique_id=&quot;13508&quot;&gt;&lt;property id=&quot;20148&quot; value=&quot;5&quot;/&gt;&lt;property id=&quot;20300&quot; value=&quot;Slide 7 - &amp;quot;North Tampa Housing Development Corporation&amp;quot;&quot;/&gt;&lt;property id=&quot;20307&quot; value=&quot;660&quot;/&gt;&lt;/object&gt;&lt;object type=&quot;3&quot; unique_id=&quot;13509&quot;&gt;&lt;property id=&quot;20148&quot; value=&quot;5&quot;/&gt;&lt;property id=&quot;20300&quot; value=&quot;Slide 8 - &amp;quot;North Tampa Housing Development Corporation&amp;quot;&quot;/&gt;&lt;property id=&quot;20307&quot; value=&quot;662&quot;/&gt;&lt;/object&gt;&lt;object type=&quot;3&quot; unique_id=&quot;13510&quot;&gt;&lt;property id=&quot;20148&quot; value=&quot;5&quot;/&gt;&lt;property id=&quot;20300&quot; value=&quot;Slide 9 - &amp;quot;North Tampa Housing Development Corporation&amp;quot;&quot;/&gt;&lt;property id=&quot;20307&quot; value=&quot;663&quot;/&gt;&lt;/object&gt;&lt;object type=&quot;3&quot; unique_id=&quot;13511&quot;&gt;&lt;property id=&quot;20148&quot; value=&quot;5&quot;/&gt;&lt;property id=&quot;20300&quot; value=&quot;Slide 10 - &amp;quot;Automatic OCAF Rent Increase&amp;quot;&quot;/&gt;&lt;property id=&quot;20307&quot; value=&quot;661&quot;/&gt;&lt;/object&gt;&lt;object type=&quot;3&quot; unique_id=&quot;13512&quot;&gt;&lt;property id=&quot;20148&quot; value=&quot;5&quot;/&gt;&lt;property id=&quot;20300&quot; value=&quot;Slide 11 - &amp;quot;Automatic OCAF Rent Increase&amp;quot;&quot;/&gt;&lt;property id=&quot;20307&quot; value=&quot;592&quot;/&gt;&lt;/object&gt;&lt;object type=&quot;3&quot; unique_id=&quot;13513&quot;&gt;&lt;property id=&quot;20148&quot; value=&quot;5&quot;/&gt;&lt;property id=&quot;20300&quot; value=&quot;Slide 12 - &amp;quot;Automatic OCAF Rent Increase&amp;quot;&quot;/&gt;&lt;property id=&quot;20307&quot; value=&quot;694&quot;/&gt;&lt;/object&gt;&lt;object type=&quot;3&quot; unique_id=&quot;13514&quot;&gt;&lt;property id=&quot;20148&quot; value=&quot;5&quot;/&gt;&lt;property id=&quot;20300&quot; value=&quot;Slide 13 - &amp;quot;Automatic OCAF Rent Increase&amp;quot;&quot;/&gt;&lt;property id=&quot;20307&quot; value=&quot;695&quot;/&gt;&lt;/object&gt;&lt;object type=&quot;3&quot; unique_id=&quot;13515&quot;&gt;&lt;property id=&quot;20148&quot; value=&quot;5&quot;/&gt;&lt;property id=&quot;20300&quot; value=&quot;Slide 14 - &amp;quot;Automatic OCAF Rent Increase&amp;quot;&quot;/&gt;&lt;property id=&quot;20307&quot; value=&quot;632&quot;/&gt;&lt;/object&gt;&lt;object type=&quot;3&quot; unique_id=&quot;13516&quot;&gt;&lt;property id=&quot;20148&quot; value=&quot;5&quot;/&gt;&lt;property id=&quot;20300&quot; value=&quot;Slide 15 - &amp;quot;Automatic OCAF Rent Increase&amp;quot;&quot;/&gt;&lt;property id=&quot;20307&quot; value=&quot;696&quot;/&gt;&lt;/object&gt;&lt;object type=&quot;3&quot; unique_id=&quot;13517&quot;&gt;&lt;property id=&quot;20148&quot; value=&quot;5&quot;/&gt;&lt;property id=&quot;20300&quot; value=&quot;Slide 16 - &amp;quot;Automatic OCAF Rent Increase&amp;quot;&quot;/&gt;&lt;property id=&quot;20307&quot; value=&quot;697&quot;/&gt;&lt;/object&gt;&lt;object type=&quot;3&quot; unique_id=&quot;13518&quot;&gt;&lt;property id=&quot;20148&quot; value=&quot;5&quot;/&gt;&lt;property id=&quot;20300&quot; value=&quot;Slide 17 - &amp;quot;Automatic OCAF Rent Increase&amp;quot;&quot;/&gt;&lt;property id=&quot;20307&quot; value=&quot;717&quot;/&gt;&lt;/object&gt;&lt;object type=&quot;3&quot; unique_id=&quot;13519&quot;&gt;&lt;property id=&quot;20148&quot; value=&quot;5&quot;/&gt;&lt;property id=&quot;20300&quot; value=&quot;Slide 18 - &amp;quot;Automatic OCAF Rent Increase&amp;quot;&quot;/&gt;&lt;property id=&quot;20307&quot; value=&quot;698&quot;/&gt;&lt;/object&gt;&lt;object type=&quot;3&quot; unique_id=&quot;13520&quot;&gt;&lt;property id=&quot;20148&quot; value=&quot;5&quot;/&gt;&lt;property id=&quot;20300&quot; value=&quot;Slide 19 - &amp;quot;Automatic OCAF Rent Increase&amp;quot;&quot;/&gt;&lt;property id=&quot;20307&quot; value=&quot;699&quot;/&gt;&lt;/object&gt;&lt;object type=&quot;3&quot; unique_id=&quot;13521&quot;&gt;&lt;property id=&quot;20148&quot; value=&quot;5&quot;/&gt;&lt;property id=&quot;20300&quot; value=&quot;Slide 20 - &amp;quot;Automatic OCAF Rent Increase&amp;quot;&quot;/&gt;&lt;property id=&quot;20307&quot; value=&quot;700&quot;/&gt;&lt;/object&gt;&lt;object type=&quot;3&quot; unique_id=&quot;13522&quot;&gt;&lt;property id=&quot;20148&quot; value=&quot;5&quot;/&gt;&lt;property id=&quot;20300&quot; value=&quot;Slide 21 - &amp;quot;Automatic OCAF Rent Increase&amp;quot;&quot;/&gt;&lt;property id=&quot;20307&quot; value=&quot;701&quot;/&gt;&lt;/object&gt;&lt;object type=&quot;3&quot; unique_id=&quot;13523&quot;&gt;&lt;property id=&quot;20148&quot; value=&quot;5&quot;/&gt;&lt;property id=&quot;20300&quot; value=&quot;Slide 22 - &amp;quot;Automatic OCAF Rent Increase&amp;quot;&quot;/&gt;&lt;property id=&quot;20307&quot; value=&quot;702&quot;/&gt;&lt;/object&gt;&lt;object type=&quot;3&quot; unique_id=&quot;13524&quot;&gt;&lt;property id=&quot;20148&quot; value=&quot;5&quot;/&gt;&lt;property id=&quot;20300&quot; value=&quot;Slide 23 - &amp;quot;Automatic OCAF Rent Increase&amp;quot;&quot;/&gt;&lt;property id=&quot;20307&quot; value=&quot;703&quot;/&gt;&lt;/object&gt;&lt;object type=&quot;3&quot; unique_id=&quot;13525&quot;&gt;&lt;property id=&quot;20148&quot; value=&quot;5&quot;/&gt;&lt;property id=&quot;20300&quot; value=&quot;Slide 24 - &amp;quot;Automatic OCAF Rent Increase&amp;quot;&quot;/&gt;&lt;property id=&quot;20307&quot; value=&quot;704&quot;/&gt;&lt;/object&gt;&lt;object type=&quot;3&quot; unique_id=&quot;13526&quot;&gt;&lt;property id=&quot;20148&quot; value=&quot;5&quot;/&gt;&lt;property id=&quot;20300&quot; value=&quot;Slide 25 - &amp;quot;Automatic OCAF Rent Increase&amp;quot;&quot;/&gt;&lt;property id=&quot;20307&quot; value=&quot;705&quot;/&gt;&lt;/object&gt;&lt;object type=&quot;3&quot; unique_id=&quot;13527&quot;&gt;&lt;property id=&quot;20148&quot; value=&quot;5&quot;/&gt;&lt;property id=&quot;20300&quot; value=&quot;Slide 26 - &amp;quot;Manual OCAF Rent Increase&amp;quot;&quot;/&gt;&lt;property id=&quot;20307&quot; value=&quot;714&quot;/&gt;&lt;/object&gt;&lt;object type=&quot;3&quot; unique_id=&quot;13528&quot;&gt;&lt;property id=&quot;20148&quot; value=&quot;5&quot;/&gt;&lt;property id=&quot;20300&quot; value=&quot;Slide 27 - &amp;quot;Manual OCAF Rent Increase&amp;quot;&quot;/&gt;&lt;property id=&quot;20307&quot; value=&quot;635&quot;/&gt;&lt;/object&gt;&lt;object type=&quot;3&quot; unique_id=&quot;13529&quot;&gt;&lt;property id=&quot;20148&quot; value=&quot;5&quot;/&gt;&lt;property id=&quot;20300&quot; value=&quot;Slide 28 - &amp;quot;Manual OCAF Rent Increase&amp;quot;&quot;/&gt;&lt;property id=&quot;20307&quot; value=&quot;636&quot;/&gt;&lt;/object&gt;&lt;object type=&quot;3&quot; unique_id=&quot;13530&quot;&gt;&lt;property id=&quot;20148&quot; value=&quot;5&quot;/&gt;&lt;property id=&quot;20300&quot; value=&quot;Slide 29 - &amp;quot;Manual OCAF Rent Increase&amp;quot;&quot;/&gt;&lt;property id=&quot;20307&quot; value=&quot;637&quot;/&gt;&lt;/object&gt;&lt;object type=&quot;3&quot; unique_id=&quot;13531&quot;&gt;&lt;property id=&quot;20148&quot; value=&quot;5&quot;/&gt;&lt;property id=&quot;20300&quot; value=&quot;Slide 30 - &amp;quot;Manual OCAF Rent Increase&amp;quot;&quot;/&gt;&lt;property id=&quot;20307&quot; value=&quot;639&quot;/&gt;&lt;/object&gt;&lt;object type=&quot;3&quot; unique_id=&quot;13532&quot;&gt;&lt;property id=&quot;20148&quot; value=&quot;5&quot;/&gt;&lt;property id=&quot;20300&quot; value=&quot;Slide 31 - &amp;quot;Manual OCAF Rent Increase&amp;quot;&quot;/&gt;&lt;property id=&quot;20307&quot; value=&quot;640&quot;/&gt;&lt;/object&gt;&lt;object type=&quot;3&quot; unique_id=&quot;13533&quot;&gt;&lt;property id=&quot;20148&quot; value=&quot;5&quot;/&gt;&lt;property id=&quot;20300&quot; value=&quot;Slide 32 - &amp;quot;Manual OCAF Rent Increase&amp;quot;&quot;/&gt;&lt;property id=&quot;20307&quot; value=&quot;719&quot;/&gt;&lt;/object&gt;&lt;object type=&quot;3&quot; unique_id=&quot;13534&quot;&gt;&lt;property id=&quot;20148&quot; value=&quot;5&quot;/&gt;&lt;property id=&quot;20300&quot; value=&quot;Slide 33 - &amp;quot;Manual OCAF Rent Increase&amp;quot;&quot;/&gt;&lt;property id=&quot;20307&quot; value=&quot;718&quot;/&gt;&lt;/object&gt;&lt;object type=&quot;3&quot; unique_id=&quot;13535&quot;&gt;&lt;property id=&quot;20148&quot; value=&quot;5&quot;/&gt;&lt;property id=&quot;20300&quot; value=&quot;Slide 34 - &amp;quot;Manual OCAF Rent Increase&amp;quot;&quot;/&gt;&lt;property id=&quot;20307&quot; value=&quot;641&quot;/&gt;&lt;/object&gt;&lt;object type=&quot;3&quot; unique_id=&quot;13536&quot;&gt;&lt;property id=&quot;20148&quot; value=&quot;5&quot;/&gt;&lt;property id=&quot;20300&quot; value=&quot;Slide 35 - &amp;quot;Manual OCAF Rent Increase&amp;quot;&quot;/&gt;&lt;property id=&quot;20307&quot; value=&quot;642&quot;/&gt;&lt;/object&gt;&lt;object type=&quot;3&quot; unique_id=&quot;13537&quot;&gt;&lt;property id=&quot;20148&quot; value=&quot;5&quot;/&gt;&lt;property id=&quot;20300&quot; value=&quot;Slide 36 - &amp;quot;Manual OCAF Rent Increase&amp;quot;&quot;/&gt;&lt;property id=&quot;20307&quot; value=&quot;643&quot;/&gt;&lt;/object&gt;&lt;object type=&quot;3&quot; unique_id=&quot;13538&quot;&gt;&lt;property id=&quot;20148&quot; value=&quot;5&quot;/&gt;&lt;property id=&quot;20300&quot; value=&quot;Slide 37 - &amp;quot;Manual OCAF Rent Increase&amp;quot;&quot;/&gt;&lt;property id=&quot;20307&quot; value=&quot;644&quot;/&gt;&lt;/object&gt;&lt;object type=&quot;3&quot; unique_id=&quot;13539&quot;&gt;&lt;property id=&quot;20148&quot; value=&quot;5&quot;/&gt;&lt;property id=&quot;20300&quot; value=&quot;Slide 38 - &amp;quot;Manual OCAF Rent Increase&amp;quot;&quot;/&gt;&lt;property id=&quot;20307&quot; value=&quot;653&quot;/&gt;&lt;/object&gt;&lt;object type=&quot;3&quot; unique_id=&quot;13540&quot;&gt;&lt;property id=&quot;20148&quot; value=&quot;5&quot;/&gt;&lt;property id=&quot;20300&quot; value=&quot;Slide 39 - &amp;quot;Manual OCAF Rent Increase&amp;quot;&quot;/&gt;&lt;property id=&quot;20307&quot; value=&quot;646&quot;/&gt;&lt;/object&gt;&lt;object type=&quot;3&quot; unique_id=&quot;13541&quot;&gt;&lt;property id=&quot;20148&quot; value=&quot;5&quot;/&gt;&lt;property id=&quot;20300&quot; value=&quot;Slide 40 - &amp;quot;Manual OCAF Rent Increase&amp;quot;&quot;/&gt;&lt;property id=&quot;20307&quot; value=&quot;645&quot;/&gt;&lt;/object&gt;&lt;object type=&quot;3&quot; unique_id=&quot;13542&quot;&gt;&lt;property id=&quot;20148&quot; value=&quot;5&quot;/&gt;&lt;property id=&quot;20300&quot; value=&quot;Slide 41 - &amp;quot;Manual OCAF Rent Increase&amp;quot;&quot;/&gt;&lt;property id=&quot;20307&quot; value=&quot;652&quot;/&gt;&lt;/object&gt;&lt;object type=&quot;3&quot; unique_id=&quot;13543&quot;&gt;&lt;property id=&quot;20148&quot; value=&quot;5&quot;/&gt;&lt;property id=&quot;20300&quot; value=&quot;Slide 42 - &amp;quot;Manual OCAF Rent Increase&amp;quot;&quot;/&gt;&lt;property id=&quot;20307&quot; value=&quot;648&quot;/&gt;&lt;/object&gt;&lt;object type=&quot;3&quot; unique_id=&quot;13544&quot;&gt;&lt;property id=&quot;20148&quot; value=&quot;5&quot;/&gt;&lt;property id=&quot;20300&quot; value=&quot;Slide 43 - &amp;quot;Manual OCAF Rent Increase&amp;quot;&quot;/&gt;&lt;property id=&quot;20307&quot; value=&quot;650&quot;/&gt;&lt;/object&gt;&lt;object type=&quot;3&quot; unique_id=&quot;13545&quot;&gt;&lt;property id=&quot;20148&quot; value=&quot;5&quot;/&gt;&lt;property id=&quot;20300&quot; value=&quot;Slide 44 - &amp;quot;Manual OCAF Rent Increase&amp;quot;&quot;/&gt;&lt;property id=&quot;20307&quot; value=&quot;651&quot;/&gt;&lt;/object&gt;&lt;object type=&quot;3&quot; unique_id=&quot;13546&quot;&gt;&lt;property id=&quot;20148&quot; value=&quot;5&quot;/&gt;&lt;property id=&quot;20300&quot; value=&quot;Slide 45 - &amp;quot;Mark to Comparable Rents&amp;quot;&quot;/&gt;&lt;property id=&quot;20307&quot; value=&quot;715&quot;/&gt;&lt;/object&gt;&lt;object type=&quot;3&quot; unique_id=&quot;13547&quot;&gt;&lt;property id=&quot;20148&quot; value=&quot;5&quot;/&gt;&lt;property id=&quot;20300&quot; value=&quot;Slide 46 - &amp;quot;Mark to Comparable Rents&amp;quot;&quot;/&gt;&lt;property id=&quot;20307&quot; value=&quot;665&quot;/&gt;&lt;/object&gt;&lt;object type=&quot;3&quot; unique_id=&quot;13548&quot;&gt;&lt;property id=&quot;20148&quot; value=&quot;5&quot;/&gt;&lt;property id=&quot;20300&quot; value=&quot;Slide 47 - &amp;quot;Mark to Comparable Rents&amp;quot;&quot;/&gt;&lt;property id=&quot;20307&quot; value=&quot;666&quot;/&gt;&lt;/object&gt;&lt;object type=&quot;3&quot; unique_id=&quot;13549&quot;&gt;&lt;property id=&quot;20148&quot; value=&quot;5&quot;/&gt;&lt;property id=&quot;20300&quot; value=&quot;Slide 48 - &amp;quot;Mark to Comparable Rents&amp;quot;&quot;/&gt;&lt;property id=&quot;20307&quot; value=&quot;667&quot;/&gt;&lt;/object&gt;&lt;object type=&quot;3&quot; unique_id=&quot;13550&quot;&gt;&lt;property id=&quot;20148&quot; value=&quot;5&quot;/&gt;&lt;property id=&quot;20300&quot; value=&quot;Slide 49 - &amp;quot;Mark to Comparable Rents&amp;quot;&quot;/&gt;&lt;property id=&quot;20307&quot; value=&quot;668&quot;/&gt;&lt;/object&gt;&lt;object type=&quot;3&quot; unique_id=&quot;13551&quot;&gt;&lt;property id=&quot;20148&quot; value=&quot;5&quot;/&gt;&lt;property id=&quot;20300&quot; value=&quot;Slide 50 - &amp;quot;Mark to Comparable Rents&amp;quot;&quot;/&gt;&lt;property id=&quot;20307&quot; value=&quot;669&quot;/&gt;&lt;/object&gt;&lt;object type=&quot;3&quot; unique_id=&quot;13552&quot;&gt;&lt;property id=&quot;20148&quot; value=&quot;5&quot;/&gt;&lt;property id=&quot;20300&quot; value=&quot;Slide 51 - &amp;quot;Mark to Comparable Rents&amp;quot;&quot;/&gt;&lt;property id=&quot;20307&quot; value=&quot;670&quot;/&gt;&lt;/object&gt;&lt;object type=&quot;3&quot; unique_id=&quot;13553&quot;&gt;&lt;property id=&quot;20148&quot; value=&quot;5&quot;/&gt;&lt;property id=&quot;20300&quot; value=&quot;Slide 52 - &amp;quot;Mark to Comparable Rents&amp;quot;&quot;/&gt;&lt;property id=&quot;20307&quot; value=&quot;671&quot;/&gt;&lt;/object&gt;&lt;object type=&quot;3&quot; unique_id=&quot;13554&quot;&gt;&lt;property id=&quot;20148&quot; value=&quot;5&quot;/&gt;&lt;property id=&quot;20300&quot; value=&quot;Slide 53 - &amp;quot;Mark to Comparable Rents&amp;quot;&quot;/&gt;&lt;property id=&quot;20307&quot; value=&quot;672&quot;/&gt;&lt;/object&gt;&lt;object type=&quot;3&quot; unique_id=&quot;13555&quot;&gt;&lt;property id=&quot;20148&quot; value=&quot;5&quot;/&gt;&lt;property id=&quot;20300&quot; value=&quot;Slide 54 - &amp;quot;Mark to Comparable Rents&amp;quot;&quot;/&gt;&lt;property id=&quot;20307&quot; value=&quot;673&quot;/&gt;&lt;/object&gt;&lt;object type=&quot;3&quot; unique_id=&quot;13556&quot;&gt;&lt;property id=&quot;20148&quot; value=&quot;5&quot;/&gt;&lt;property id=&quot;20300&quot; value=&quot;Slide 55 - &amp;quot;Mark to Comparable Rents&amp;quot;&quot;/&gt;&lt;property id=&quot;20307&quot; value=&quot;674&quot;/&gt;&lt;/object&gt;&lt;object type=&quot;3&quot; unique_id=&quot;13557&quot;&gt;&lt;property id=&quot;20148&quot; value=&quot;5&quot;/&gt;&lt;property id=&quot;20300&quot; value=&quot;Slide 56 - &amp;quot;Mark to Comparable Rents&amp;quot;&quot;/&gt;&lt;property id=&quot;20307&quot; value=&quot;675&quot;/&gt;&lt;/object&gt;&lt;object type=&quot;3&quot; unique_id=&quot;13558&quot;&gt;&lt;property id=&quot;20148&quot; value=&quot;5&quot;/&gt;&lt;property id=&quot;20300&quot; value=&quot;Slide 57 - &amp;quot;Mark to Comparable Rents&amp;quot;&quot;/&gt;&lt;property id=&quot;20307&quot; value=&quot;676&quot;/&gt;&lt;/object&gt;&lt;object type=&quot;3&quot; unique_id=&quot;13559&quot;&gt;&lt;property id=&quot;20148&quot; value=&quot;5&quot;/&gt;&lt;property id=&quot;20300&quot; value=&quot;Slide 59 - &amp;quot;Mark to Comparable Rents&amp;quot;&quot;/&gt;&lt;property id=&quot;20307&quot; value=&quot;677&quot;/&gt;&lt;/object&gt;&lt;object type=&quot;3&quot; unique_id=&quot;13560&quot;&gt;&lt;property id=&quot;20148&quot; value=&quot;5&quot;/&gt;&lt;property id=&quot;20300&quot; value=&quot;Slide 60 - &amp;quot;Mark to Comparable Rents&amp;quot;&quot;/&gt;&lt;property id=&quot;20307&quot; value=&quot;678&quot;/&gt;&lt;/object&gt;&lt;object type=&quot;3&quot; unique_id=&quot;13561&quot;&gt;&lt;property id=&quot;20148&quot; value=&quot;5&quot;/&gt;&lt;property id=&quot;20300&quot; value=&quot;Slide 61&quot;/&gt;&lt;property id=&quot;20307&quot; value=&quot;716&quot;/&gt;&lt;/object&gt;&lt;object type=&quot;3&quot; unique_id=&quot;13562&quot;&gt;&lt;property id=&quot;20148&quot; value=&quot;5&quot;/&gt;&lt;property id=&quot;20300&quot; value=&quot;Slide 62 - &amp;quot;Utility Analysis&amp;quot;&quot;/&gt;&lt;property id=&quot;20307&quot; value=&quot;679&quot;/&gt;&lt;/object&gt;&lt;object type=&quot;3&quot; unique_id=&quot;13563&quot;&gt;&lt;property id=&quot;20148&quot; value=&quot;5&quot;/&gt;&lt;property id=&quot;20300&quot; value=&quot;Slide 63&quot;/&gt;&lt;property id=&quot;20307&quot; value=&quot;680&quot;/&gt;&lt;/object&gt;&lt;object type=&quot;3&quot; unique_id=&quot;13564&quot;&gt;&lt;property id=&quot;20148&quot; value=&quot;5&quot;/&gt;&lt;property id=&quot;20300&quot; value=&quot;Slide 64&quot;/&gt;&lt;property id=&quot;20307&quot; value=&quot;706&quot;/&gt;&lt;/object&gt;&lt;object type=&quot;3&quot; unique_id=&quot;13565&quot;&gt;&lt;property id=&quot;20148&quot; value=&quot;5&quot;/&gt;&lt;property id=&quot;20300&quot; value=&quot;Slide 65&quot;/&gt;&lt;property id=&quot;20307&quot; value=&quot;682&quot;/&gt;&lt;/object&gt;&lt;object type=&quot;3&quot; unique_id=&quot;13566&quot;&gt;&lt;property id=&quot;20148&quot; value=&quot;5&quot;/&gt;&lt;property id=&quot;20300&quot; value=&quot;Slide 66 - &amp;quot;Sample Size Requirements&amp;quot;&quot;/&gt;&lt;property id=&quot;20307&quot; value=&quot;707&quot;/&gt;&lt;/object&gt;&lt;object type=&quot;3&quot; unique_id=&quot;13567&quot;&gt;&lt;property id=&quot;20148&quot; value=&quot;5&quot;/&gt;&lt;property id=&quot;20300&quot; value=&quot;Slide 67&quot;/&gt;&lt;property id=&quot;20307&quot; value=&quot;684&quot;/&gt;&lt;/object&gt;&lt;object type=&quot;3&quot; unique_id=&quot;13568&quot;&gt;&lt;property id=&quot;20148&quot; value=&quot;5&quot;/&gt;&lt;property id=&quot;20300&quot; value=&quot;Slide 68&quot;/&gt;&lt;property id=&quot;20307&quot; value=&quot;708&quot;/&gt;&lt;/object&gt;&lt;object type=&quot;3&quot; unique_id=&quot;13569&quot;&gt;&lt;property id=&quot;20148&quot; value=&quot;5&quot;/&gt;&lt;property id=&quot;20300&quot; value=&quot;Slide 69&quot;/&gt;&lt;property id=&quot;20307&quot; value=&quot;709&quot;/&gt;&lt;/object&gt;&lt;object type=&quot;3&quot; unique_id=&quot;13570&quot;&gt;&lt;property id=&quot;20148&quot; value=&quot;5&quot;/&gt;&lt;property id=&quot;20300&quot; value=&quot;Slide 70&quot;/&gt;&lt;property id=&quot;20307&quot; value=&quot;710&quot;/&gt;&lt;/object&gt;&lt;object type=&quot;3&quot; unique_id=&quot;13571&quot;&gt;&lt;property id=&quot;20148&quot; value=&quot;5&quot;/&gt;&lt;property id=&quot;20300&quot; value=&quot;Slide 71 - &amp;quot;Utility Adjustment Factor (UAF)&amp;quot;&quot;/&gt;&lt;property id=&quot;20307&quot; value=&quot;711&quot;/&gt;&lt;/object&gt;&lt;object type=&quot;3&quot; unique_id=&quot;13572&quot;&gt;&lt;property id=&quot;20148&quot; value=&quot;5&quot;/&gt;&lt;property id=&quot;20300&quot; value=&quot;Slide 72&quot;/&gt;&lt;property id=&quot;20307&quot; value=&quot;689&quot;/&gt;&lt;/object&gt;&lt;object type=&quot;3&quot; unique_id=&quot;13573&quot;&gt;&lt;property id=&quot;20148&quot; value=&quot;5&quot;/&gt;&lt;property id=&quot;20300&quot; value=&quot;Slide 73&quot;/&gt;&lt;property id=&quot;20307&quot; value=&quot;712&quot;/&gt;&lt;/object&gt;&lt;object type=&quot;3&quot; unique_id=&quot;13574&quot;&gt;&lt;property id=&quot;20148&quot; value=&quot;5&quot;/&gt;&lt;property id=&quot;20300&quot; value=&quot;Slide 74&quot;/&gt;&lt;property id=&quot;20307&quot; value=&quot;713&quot;/&gt;&lt;/object&gt;&lt;object type=&quot;3&quot; unique_id=&quot;13575&quot;&gt;&lt;property id=&quot;20148&quot; value=&quot;5&quot;/&gt;&lt;property id=&quot;20300&quot; value=&quot;Slide 75&quot;/&gt;&lt;property id=&quot;20307&quot; value=&quot;692&quot;/&gt;&lt;/object&gt;&lt;object type=&quot;3&quot; unique_id=&quot;13576&quot;&gt;&lt;property id=&quot;20148&quot; value=&quot;5&quot;/&gt;&lt;property id=&quot;20300&quot; value=&quot;Slide 76&quot;/&gt;&lt;property id=&quot;20307&quot; value=&quot;693&quot;/&gt;&lt;/object&gt;&lt;object type=&quot;3&quot; unique_id=&quot;15172&quot;&gt;&lt;property id=&quot;20148&quot; value=&quot;5&quot;/&gt;&lt;property id=&quot;20300&quot; value=&quot;Slide 58 - &amp;quot;Mark to Comparable Rents&amp;quot;&quot;/&gt;&lt;property id=&quot;20307&quot; value=&quot;720&quot;/&gt;&lt;/object&gt;&lt;/object&gt;&lt;object type=&quot;8&quot; unique_id=&quot;10369&quot;&gt;&lt;/object&gt;&lt;/object&gt;&lt;/database&gt;"/>
  <p:tag name="SECTOMILLISECCONVERTED" val="1"/>
</p:tagLst>
</file>

<file path=ppt/theme/theme1.xml><?xml version="1.0" encoding="utf-8"?>
<a:theme xmlns:a="http://schemas.openxmlformats.org/drawingml/2006/main" name="NTHDC_Template">
  <a:themeElements>
    <a:clrScheme name="Custom 4">
      <a:dk1>
        <a:sysClr val="windowText" lastClr="000000"/>
      </a:dk1>
      <a:lt1>
        <a:sysClr val="window" lastClr="FFFFFF"/>
      </a:lt1>
      <a:dk2>
        <a:srgbClr val="FDF2C7"/>
      </a:dk2>
      <a:lt2>
        <a:srgbClr val="FBD443"/>
      </a:lt2>
      <a:accent1>
        <a:srgbClr val="FBD443"/>
      </a:accent1>
      <a:accent2>
        <a:srgbClr val="F9D859"/>
      </a:accent2>
      <a:accent3>
        <a:srgbClr val="F9D859"/>
      </a:accent3>
      <a:accent4>
        <a:srgbClr val="FCEFBC"/>
      </a:accent4>
      <a:accent5>
        <a:srgbClr val="F9D859"/>
      </a:accent5>
      <a:accent6>
        <a:srgbClr val="FBD44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txDef>
      <a:spPr bwMode="auto">
        <a:gradFill flip="none" rotWithShape="1">
          <a:gsLst>
            <a:gs pos="0">
              <a:schemeClr val="accent5"/>
            </a:gs>
            <a:gs pos="48000">
              <a:schemeClr val="accent1">
                <a:lumMod val="97000"/>
                <a:lumOff val="3000"/>
              </a:schemeClr>
            </a:gs>
            <a:gs pos="100000">
              <a:schemeClr val="accent1">
                <a:lumMod val="60000"/>
                <a:lumOff val="40000"/>
              </a:schemeClr>
            </a:gs>
          </a:gsLst>
          <a:lin ang="10800000" scaled="1"/>
          <a:tileRect/>
        </a:gra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b" anchorCtr="0" compatLnSpc="1">
        <a:prstTxWarp prst="textNoShape">
          <a:avLst/>
        </a:prstTxWarp>
        <a:spAutoFit/>
      </a:bodyPr>
      <a:lstStyle>
        <a:defPPr>
          <a:defRPr sz="2800" b="0" dirty="0" smtClean="0">
            <a:latin typeface="Arial" panose="020B0604020202020204" pitchFamily="34" charset="0"/>
            <a:cs typeface="Arial" panose="020B0604020202020204" pitchFamily="34" charset="0"/>
          </a:defRPr>
        </a:defPPr>
      </a:lstStyle>
      <a:style>
        <a:lnRef idx="0">
          <a:scrgbClr r="0" g="0" b="0"/>
        </a:lnRef>
        <a:fillRef idx="0">
          <a:scrgbClr r="0" g="0" b="0"/>
        </a:fillRef>
        <a:effectRef idx="0">
          <a:scrgbClr r="0" g="0" b="0"/>
        </a:effectRef>
        <a:fontRef idx="minor">
          <a:schemeClr val="lt1"/>
        </a:fontRef>
      </a: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106698</TotalTime>
  <Words>5099</Words>
  <Application>Microsoft Office PowerPoint</Application>
  <PresentationFormat>On-screen Show (4:3)</PresentationFormat>
  <Paragraphs>463</Paragraphs>
  <Slides>76</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Bradley Hand ITC</vt:lpstr>
      <vt:lpstr>Calibri</vt:lpstr>
      <vt:lpstr>Segoe Script</vt:lpstr>
      <vt:lpstr>Times New Roman</vt:lpstr>
      <vt:lpstr>Verdana</vt:lpstr>
      <vt:lpstr>Wingdings</vt:lpstr>
      <vt:lpstr>NTHDC_Template</vt:lpstr>
      <vt:lpstr>Keys to EIV Income Discrepancies</vt:lpstr>
      <vt:lpstr>Session Speaker </vt:lpstr>
      <vt:lpstr>What is the Key to Success </vt:lpstr>
      <vt:lpstr>What is the Focused Key to Success for EIV Income Discrepancies </vt:lpstr>
      <vt:lpstr>Session Objectives </vt:lpstr>
      <vt:lpstr>Important Tidbits to Remember </vt:lpstr>
      <vt:lpstr>Important Tidbits to Remember </vt:lpstr>
      <vt:lpstr>More Tidbits to Remember </vt:lpstr>
      <vt:lpstr>Income Report</vt:lpstr>
      <vt:lpstr>Income Report</vt:lpstr>
      <vt:lpstr>Income Report</vt:lpstr>
      <vt:lpstr>Income Report - Wages</vt:lpstr>
      <vt:lpstr>Income Report - Wages</vt:lpstr>
      <vt:lpstr>Income Report - Wages</vt:lpstr>
      <vt:lpstr>Income Report - Wages</vt:lpstr>
      <vt:lpstr>Income Report - Wages</vt:lpstr>
      <vt:lpstr>Income Report - Wages</vt:lpstr>
      <vt:lpstr>Income Report - Wages - Practice</vt:lpstr>
      <vt:lpstr>Income Report – Wages - Practice</vt:lpstr>
      <vt:lpstr>Income Report – Wages - Practice</vt:lpstr>
      <vt:lpstr>Income Report – Wages - Practice</vt:lpstr>
      <vt:lpstr>Income Report – Wages - Practice</vt:lpstr>
      <vt:lpstr>Income Report – Wages - Practice</vt:lpstr>
      <vt:lpstr>Verification Tidbits to Remember when reviewing the Income Report</vt:lpstr>
      <vt:lpstr>Income Report – Unemployment </vt:lpstr>
      <vt:lpstr>Important Tidbits to Remember </vt:lpstr>
      <vt:lpstr>Income Report - Unemployment</vt:lpstr>
      <vt:lpstr>Income Report - Unemployment</vt:lpstr>
      <vt:lpstr>Income Report - Unemployment</vt:lpstr>
      <vt:lpstr>Income Report – Unemployment - Practice</vt:lpstr>
      <vt:lpstr>Verification Tidbits to Remember when reviewing the Income Report</vt:lpstr>
      <vt:lpstr>Income Report – Social Security </vt:lpstr>
      <vt:lpstr>Income Report – Social Security </vt:lpstr>
      <vt:lpstr>Income Report – Social Security </vt:lpstr>
      <vt:lpstr>Income Report – Social Security – practice  </vt:lpstr>
      <vt:lpstr>Income Report – Social Security – practice  </vt:lpstr>
      <vt:lpstr>Income Report – Social Security – practice  </vt:lpstr>
      <vt:lpstr>Verification Tidbits to Remember when reviewing the Income Report</vt:lpstr>
      <vt:lpstr>MOR Tidbits regarding the Income Report </vt:lpstr>
      <vt:lpstr>Income Discrepancy Report</vt:lpstr>
      <vt:lpstr>Income Discrepancy Report</vt:lpstr>
      <vt:lpstr>IMPORTANT Tidbit Regarding the Income Discrepancy Report</vt:lpstr>
      <vt:lpstr>IMPORTANT Tidbit Regarding the Income Discrepancy Report</vt:lpstr>
      <vt:lpstr>Income Discrepancy Report</vt:lpstr>
      <vt:lpstr>Income Discrepancy Report</vt:lpstr>
      <vt:lpstr>Income Discrepancy Report – Practice </vt:lpstr>
      <vt:lpstr>Income Discrepancy Report – Practice </vt:lpstr>
      <vt:lpstr>Income Discrepancy Report – Practice </vt:lpstr>
      <vt:lpstr>Income Discrepancy Report – Practice </vt:lpstr>
      <vt:lpstr>What to do when Income Discrepancy  Report is Generated </vt:lpstr>
      <vt:lpstr>What to do when Income Discrepancy  Report is Generated </vt:lpstr>
      <vt:lpstr>What to do when Income Discrepancy  Report is Generated </vt:lpstr>
      <vt:lpstr>Sidebar on how The Income Discrepancy Report and Income Report work together </vt:lpstr>
      <vt:lpstr>Connecting the Dots Between Income Report and Income Discrepancy Report</vt:lpstr>
      <vt:lpstr>Connecting the Dots Between Income Report and Income Discrepancy Report</vt:lpstr>
      <vt:lpstr>Taking it a Step Further with the Income Report</vt:lpstr>
      <vt:lpstr>Connecting the Dots Between Income Report and Income Discrepancy Report</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What to do when Income Discrepancy  Report is Generated </vt:lpstr>
      <vt:lpstr>MOR Tidbits regarding the Income Discrepancy Report</vt:lpstr>
      <vt:lpstr>Bonus - Repayment Agreements</vt:lpstr>
      <vt:lpstr>Repayment Agreements</vt:lpstr>
      <vt:lpstr>MOR Tidbits on Repayment Agreements</vt:lpstr>
      <vt:lpstr>North Tampa Housing Development Corporation</vt:lpstr>
      <vt:lpstr>North Tampa Housing Development Corporation</vt:lpstr>
    </vt:vector>
  </TitlesOfParts>
  <Company>CGI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40 pts</dc:title>
  <dc:creator>Layla  Hayavi</dc:creator>
  <cp:lastModifiedBy>Dorothy Swayze</cp:lastModifiedBy>
  <cp:revision>1729</cp:revision>
  <cp:lastPrinted>2023-04-12T13:48:02Z</cp:lastPrinted>
  <dcterms:created xsi:type="dcterms:W3CDTF">2007-06-29T10:23:00Z</dcterms:created>
  <dcterms:modified xsi:type="dcterms:W3CDTF">2023-04-19T11:18:21Z</dcterms:modified>
</cp:coreProperties>
</file>